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Lst>
  <p:notesMasterIdLst>
    <p:notesMasterId r:id="rId23"/>
  </p:notesMasterIdLst>
  <p:handoutMasterIdLst>
    <p:handoutMasterId r:id="rId24"/>
  </p:handoutMasterIdLst>
  <p:sldIdLst>
    <p:sldId id="260" r:id="rId5"/>
    <p:sldId id="262" r:id="rId6"/>
    <p:sldId id="302" r:id="rId7"/>
    <p:sldId id="301" r:id="rId8"/>
    <p:sldId id="285" r:id="rId9"/>
    <p:sldId id="263" r:id="rId10"/>
    <p:sldId id="289" r:id="rId11"/>
    <p:sldId id="291" r:id="rId12"/>
    <p:sldId id="268" r:id="rId13"/>
    <p:sldId id="297" r:id="rId14"/>
    <p:sldId id="277" r:id="rId15"/>
    <p:sldId id="300" r:id="rId16"/>
    <p:sldId id="298" r:id="rId17"/>
    <p:sldId id="295" r:id="rId18"/>
    <p:sldId id="272" r:id="rId19"/>
    <p:sldId id="271" r:id="rId20"/>
    <p:sldId id="294"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472C4"/>
    <a:srgbClr val="C2C3C5"/>
    <a:srgbClr val="90C226"/>
    <a:srgbClr val="77A825"/>
    <a:srgbClr val="528F28"/>
    <a:srgbClr val="93C331"/>
    <a:srgbClr val="508927"/>
    <a:srgbClr val="699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2" d="100"/>
          <a:sy n="152" d="100"/>
        </p:scale>
        <p:origin x="604" y="8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ren Myrfield" userId="4340dbc0-5f62-4b65-ac02-d650f4484e03" providerId="ADAL" clId="{3FF75C0D-D339-48B2-9A7F-9DE56E222B4D}"/>
    <pc:docChg chg="undo custSel addSld delSld modSld sldOrd">
      <pc:chgData name="Warren Myrfield" userId="4340dbc0-5f62-4b65-ac02-d650f4484e03" providerId="ADAL" clId="{3FF75C0D-D339-48B2-9A7F-9DE56E222B4D}" dt="2026-04-20T15:43:11.539" v="861" actId="21"/>
      <pc:docMkLst>
        <pc:docMk/>
      </pc:docMkLst>
      <pc:sldChg chg="delSp mod modTransition delAnim">
        <pc:chgData name="Warren Myrfield" userId="4340dbc0-5f62-4b65-ac02-d650f4484e03" providerId="ADAL" clId="{3FF75C0D-D339-48B2-9A7F-9DE56E222B4D}" dt="2026-03-23T04:30:27.703" v="523"/>
        <pc:sldMkLst>
          <pc:docMk/>
          <pc:sldMk cId="2483474258" sldId="260"/>
        </pc:sldMkLst>
      </pc:sldChg>
      <pc:sldChg chg="addSp delSp modSp mod modTransition delAnim">
        <pc:chgData name="Warren Myrfield" userId="4340dbc0-5f62-4b65-ac02-d650f4484e03" providerId="ADAL" clId="{3FF75C0D-D339-48B2-9A7F-9DE56E222B4D}" dt="2026-03-23T17:12:46.095" v="790" actId="1076"/>
        <pc:sldMkLst>
          <pc:docMk/>
          <pc:sldMk cId="2779976034" sldId="262"/>
        </pc:sldMkLst>
        <pc:spChg chg="mod">
          <ac:chgData name="Warren Myrfield" userId="4340dbc0-5f62-4b65-ac02-d650f4484e03" providerId="ADAL" clId="{3FF75C0D-D339-48B2-9A7F-9DE56E222B4D}" dt="2026-03-23T14:54:47.281" v="530" actId="14100"/>
          <ac:spMkLst>
            <pc:docMk/>
            <pc:sldMk cId="2779976034" sldId="262"/>
            <ac:spMk id="2" creationId="{F86EF340-BA0B-47DA-B72A-5881C49EAEF0}"/>
          </ac:spMkLst>
        </pc:spChg>
        <pc:spChg chg="mod">
          <ac:chgData name="Warren Myrfield" userId="4340dbc0-5f62-4b65-ac02-d650f4484e03" providerId="ADAL" clId="{3FF75C0D-D339-48B2-9A7F-9DE56E222B4D}" dt="2026-03-23T14:55:36.905" v="531" actId="1076"/>
          <ac:spMkLst>
            <pc:docMk/>
            <pc:sldMk cId="2779976034" sldId="262"/>
            <ac:spMk id="6" creationId="{161C4378-8E32-489A-960A-590F7474DCB4}"/>
          </ac:spMkLst>
        </pc:spChg>
        <pc:picChg chg="add mod">
          <ac:chgData name="Warren Myrfield" userId="4340dbc0-5f62-4b65-ac02-d650f4484e03" providerId="ADAL" clId="{3FF75C0D-D339-48B2-9A7F-9DE56E222B4D}" dt="2026-03-23T17:12:46.095" v="790" actId="1076"/>
          <ac:picMkLst>
            <pc:docMk/>
            <pc:sldMk cId="2779976034" sldId="262"/>
            <ac:picMk id="7" creationId="{E3C1E1C8-812E-FB92-442E-93FAFD7BC468}"/>
          </ac:picMkLst>
        </pc:picChg>
      </pc:sldChg>
      <pc:sldChg chg="delSp mod modTransition delAnim">
        <pc:chgData name="Warren Myrfield" userId="4340dbc0-5f62-4b65-ac02-d650f4484e03" providerId="ADAL" clId="{3FF75C0D-D339-48B2-9A7F-9DE56E222B4D}" dt="2026-03-23T15:10:53.138" v="556"/>
        <pc:sldMkLst>
          <pc:docMk/>
          <pc:sldMk cId="2300189412" sldId="263"/>
        </pc:sldMkLst>
      </pc:sldChg>
      <pc:sldChg chg="delSp mod modTransition delAnim">
        <pc:chgData name="Warren Myrfield" userId="4340dbc0-5f62-4b65-ac02-d650f4484e03" providerId="ADAL" clId="{3FF75C0D-D339-48B2-9A7F-9DE56E222B4D}" dt="2026-03-23T15:12:29.186" v="562"/>
        <pc:sldMkLst>
          <pc:docMk/>
          <pc:sldMk cId="2093743691" sldId="268"/>
        </pc:sldMkLst>
      </pc:sldChg>
      <pc:sldChg chg="delSp mod modTransition delAnim">
        <pc:chgData name="Warren Myrfield" userId="4340dbc0-5f62-4b65-ac02-d650f4484e03" providerId="ADAL" clId="{3FF75C0D-D339-48B2-9A7F-9DE56E222B4D}" dt="2026-03-23T15:25:10.668" v="777"/>
        <pc:sldMkLst>
          <pc:docMk/>
          <pc:sldMk cId="1873285579" sldId="271"/>
        </pc:sldMkLst>
      </pc:sldChg>
      <pc:sldChg chg="delSp mod modTransition delAnim">
        <pc:chgData name="Warren Myrfield" userId="4340dbc0-5f62-4b65-ac02-d650f4484e03" providerId="ADAL" clId="{3FF75C0D-D339-48B2-9A7F-9DE56E222B4D}" dt="2026-03-23T15:25:03.859" v="776"/>
        <pc:sldMkLst>
          <pc:docMk/>
          <pc:sldMk cId="2255514739" sldId="272"/>
        </pc:sldMkLst>
      </pc:sldChg>
      <pc:sldChg chg="delSp mod modTransition delAnim">
        <pc:chgData name="Warren Myrfield" userId="4340dbc0-5f62-4b65-ac02-d650f4484e03" providerId="ADAL" clId="{3FF75C0D-D339-48B2-9A7F-9DE56E222B4D}" dt="2026-03-23T15:12:47.003" v="564"/>
        <pc:sldMkLst>
          <pc:docMk/>
          <pc:sldMk cId="3200656325" sldId="277"/>
        </pc:sldMkLst>
      </pc:sldChg>
      <pc:sldChg chg="delSp mod modTransition delAnim">
        <pc:chgData name="Warren Myrfield" userId="4340dbc0-5f62-4b65-ac02-d650f4484e03" providerId="ADAL" clId="{3FF75C0D-D339-48B2-9A7F-9DE56E222B4D}" dt="2026-03-23T15:26:42.723" v="780"/>
        <pc:sldMkLst>
          <pc:docMk/>
          <pc:sldMk cId="2197922905" sldId="280"/>
        </pc:sldMkLst>
      </pc:sldChg>
      <pc:sldChg chg="delSp mod ord modTransition delAnim">
        <pc:chgData name="Warren Myrfield" userId="4340dbc0-5f62-4b65-ac02-d650f4484e03" providerId="ADAL" clId="{3FF75C0D-D339-48B2-9A7F-9DE56E222B4D}" dt="2026-03-23T15:31:53.973" v="781" actId="478"/>
        <pc:sldMkLst>
          <pc:docMk/>
          <pc:sldMk cId="3026520971" sldId="285"/>
        </pc:sldMkLst>
      </pc:sldChg>
      <pc:sldChg chg="delSp mod modTransition delAnim">
        <pc:chgData name="Warren Myrfield" userId="4340dbc0-5f62-4b65-ac02-d650f4484e03" providerId="ADAL" clId="{3FF75C0D-D339-48B2-9A7F-9DE56E222B4D}" dt="2026-03-23T15:11:01.379" v="557"/>
        <pc:sldMkLst>
          <pc:docMk/>
          <pc:sldMk cId="320876289" sldId="289"/>
        </pc:sldMkLst>
      </pc:sldChg>
      <pc:sldChg chg="delSp mod modTransition delAnim">
        <pc:chgData name="Warren Myrfield" userId="4340dbc0-5f62-4b65-ac02-d650f4484e03" providerId="ADAL" clId="{3FF75C0D-D339-48B2-9A7F-9DE56E222B4D}" dt="2026-03-23T15:12:21.290" v="561"/>
        <pc:sldMkLst>
          <pc:docMk/>
          <pc:sldMk cId="1830163440" sldId="291"/>
        </pc:sldMkLst>
      </pc:sldChg>
      <pc:sldChg chg="delSp mod modTransition delAnim">
        <pc:chgData name="Warren Myrfield" userId="4340dbc0-5f62-4b65-ac02-d650f4484e03" providerId="ADAL" clId="{3FF75C0D-D339-48B2-9A7F-9DE56E222B4D}" dt="2026-03-23T15:25:17.115" v="778"/>
        <pc:sldMkLst>
          <pc:docMk/>
          <pc:sldMk cId="4026570281" sldId="294"/>
        </pc:sldMkLst>
      </pc:sldChg>
      <pc:sldChg chg="delSp mod modTransition delAnim">
        <pc:chgData name="Warren Myrfield" userId="4340dbc0-5f62-4b65-ac02-d650f4484e03" providerId="ADAL" clId="{3FF75C0D-D339-48B2-9A7F-9DE56E222B4D}" dt="2026-03-23T15:24:56.530" v="775"/>
        <pc:sldMkLst>
          <pc:docMk/>
          <pc:sldMk cId="1804247135" sldId="295"/>
        </pc:sldMkLst>
      </pc:sldChg>
      <pc:sldChg chg="delSp mod modTransition delAnim">
        <pc:chgData name="Warren Myrfield" userId="4340dbc0-5f62-4b65-ac02-d650f4484e03" providerId="ADAL" clId="{3FF75C0D-D339-48B2-9A7F-9DE56E222B4D}" dt="2026-03-23T15:12:39.731" v="563"/>
        <pc:sldMkLst>
          <pc:docMk/>
          <pc:sldMk cId="3913372761" sldId="297"/>
        </pc:sldMkLst>
      </pc:sldChg>
      <pc:sldChg chg="modTransition">
        <pc:chgData name="Warren Myrfield" userId="4340dbc0-5f62-4b65-ac02-d650f4484e03" providerId="ADAL" clId="{3FF75C0D-D339-48B2-9A7F-9DE56E222B4D}" dt="2026-03-23T15:24:51.810" v="774"/>
        <pc:sldMkLst>
          <pc:docMk/>
          <pc:sldMk cId="2218058867" sldId="298"/>
        </pc:sldMkLst>
      </pc:sldChg>
      <pc:sldChg chg="modSp mod modTransition">
        <pc:chgData name="Warren Myrfield" userId="4340dbc0-5f62-4b65-ac02-d650f4484e03" providerId="ADAL" clId="{3FF75C0D-D339-48B2-9A7F-9DE56E222B4D}" dt="2026-03-23T15:23:57.745" v="773" actId="20577"/>
        <pc:sldMkLst>
          <pc:docMk/>
          <pc:sldMk cId="643899249" sldId="300"/>
        </pc:sldMkLst>
        <pc:spChg chg="mod">
          <ac:chgData name="Warren Myrfield" userId="4340dbc0-5f62-4b65-ac02-d650f4484e03" providerId="ADAL" clId="{3FF75C0D-D339-48B2-9A7F-9DE56E222B4D}" dt="2026-03-23T15:23:57.745" v="773" actId="20577"/>
          <ac:spMkLst>
            <pc:docMk/>
            <pc:sldMk cId="643899249" sldId="300"/>
            <ac:spMk id="2" creationId="{E2EAF3B0-3F51-72E6-0418-C56165B75CD5}"/>
          </ac:spMkLst>
        </pc:spChg>
      </pc:sldChg>
      <pc:sldChg chg="delSp modSp add mod modTransition delAnim">
        <pc:chgData name="Warren Myrfield" userId="4340dbc0-5f62-4b65-ac02-d650f4484e03" providerId="ADAL" clId="{3FF75C0D-D339-48B2-9A7F-9DE56E222B4D}" dt="2026-03-23T15:10:47.442" v="555"/>
        <pc:sldMkLst>
          <pc:docMk/>
          <pc:sldMk cId="1848918388" sldId="301"/>
        </pc:sldMkLst>
        <pc:spChg chg="mod">
          <ac:chgData name="Warren Myrfield" userId="4340dbc0-5f62-4b65-ac02-d650f4484e03" providerId="ADAL" clId="{3FF75C0D-D339-48B2-9A7F-9DE56E222B4D}" dt="2026-03-23T14:59:01.864" v="532" actId="2711"/>
          <ac:spMkLst>
            <pc:docMk/>
            <pc:sldMk cId="1848918388" sldId="301"/>
            <ac:spMk id="2" creationId="{F86EF340-BA0B-47DA-B72A-5881C49EAEF0}"/>
          </ac:spMkLst>
        </pc:spChg>
        <pc:spChg chg="mod">
          <ac:chgData name="Warren Myrfield" userId="4340dbc0-5f62-4b65-ac02-d650f4484e03" providerId="ADAL" clId="{3FF75C0D-D339-48B2-9A7F-9DE56E222B4D}" dt="2026-03-23T15:05:24.120" v="543" actId="20577"/>
          <ac:spMkLst>
            <pc:docMk/>
            <pc:sldMk cId="1848918388" sldId="301"/>
            <ac:spMk id="6" creationId="{161C4378-8E32-489A-960A-590F7474DCB4}"/>
          </ac:spMkLst>
        </pc:spChg>
      </pc:sldChg>
      <pc:sldChg chg="addSp delSp modSp add mod modTransition">
        <pc:chgData name="Warren Myrfield" userId="4340dbc0-5f62-4b65-ac02-d650f4484e03" providerId="ADAL" clId="{3FF75C0D-D339-48B2-9A7F-9DE56E222B4D}" dt="2026-04-20T15:43:11.539" v="861" actId="21"/>
        <pc:sldMkLst>
          <pc:docMk/>
          <pc:sldMk cId="1217312822" sldId="302"/>
        </pc:sldMkLst>
        <pc:spChg chg="mod">
          <ac:chgData name="Warren Myrfield" userId="4340dbc0-5f62-4b65-ac02-d650f4484e03" providerId="ADAL" clId="{3FF75C0D-D339-48B2-9A7F-9DE56E222B4D}" dt="2026-03-23T17:25:51.560" v="860" actId="20577"/>
          <ac:spMkLst>
            <pc:docMk/>
            <pc:sldMk cId="1217312822" sldId="302"/>
            <ac:spMk id="2" creationId="{BEAF7DA2-76AD-1D21-886C-BBC9E96193F1}"/>
          </ac:spMkLst>
        </pc:spChg>
        <pc:spChg chg="mod ord">
          <ac:chgData name="Warren Myrfield" userId="4340dbc0-5f62-4b65-ac02-d650f4484e03" providerId="ADAL" clId="{3FF75C0D-D339-48B2-9A7F-9DE56E222B4D}" dt="2026-04-20T15:43:11.539" v="861" actId="21"/>
          <ac:spMkLst>
            <pc:docMk/>
            <pc:sldMk cId="1217312822" sldId="302"/>
            <ac:spMk id="6" creationId="{7E2465F9-2619-630E-1459-C9AA9A032382}"/>
          </ac:spMkLst>
        </pc:spChg>
        <pc:picChg chg="add mod">
          <ac:chgData name="Warren Myrfield" userId="4340dbc0-5f62-4b65-ac02-d650f4484e03" providerId="ADAL" clId="{3FF75C0D-D339-48B2-9A7F-9DE56E222B4D}" dt="2026-03-23T17:17:32.751" v="796" actId="1076"/>
          <ac:picMkLst>
            <pc:docMk/>
            <pc:sldMk cId="1217312822" sldId="302"/>
            <ac:picMk id="5" creationId="{52DC45F8-8EB3-AB25-B116-7161C84B7CF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6EAEE6-BC20-4735-A384-A03F0CF2BC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4973EE-980A-4E0A-AADC-4AEA5FC341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2D4985-C31C-4199-A77F-BCC4401366FC}" type="datetimeFigureOut">
              <a:rPr lang="en-US" smtClean="0"/>
              <a:t>4/20/2026</a:t>
            </a:fld>
            <a:endParaRPr lang="en-US"/>
          </a:p>
        </p:txBody>
      </p:sp>
      <p:sp>
        <p:nvSpPr>
          <p:cNvPr id="4" name="Footer Placeholder 3">
            <a:extLst>
              <a:ext uri="{FF2B5EF4-FFF2-40B4-BE49-F238E27FC236}">
                <a16:creationId xmlns:a16="http://schemas.microsoft.com/office/drawing/2014/main" id="{15B52D40-5A80-4191-BA17-31EAA0C476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2A9AC3-F01D-45DE-9B75-144D78E732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B21CD3-5E40-468C-9B76-8791EE142624}" type="slidenum">
              <a:rPr lang="en-US" smtClean="0"/>
              <a:t>‹#›</a:t>
            </a:fld>
            <a:endParaRPr lang="en-US"/>
          </a:p>
        </p:txBody>
      </p:sp>
    </p:spTree>
    <p:extLst>
      <p:ext uri="{BB962C8B-B14F-4D97-AF65-F5344CB8AC3E}">
        <p14:creationId xmlns:p14="http://schemas.microsoft.com/office/powerpoint/2010/main" val="261127660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02:09:12.949"/>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19.9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1,'78'2,"155"26,-175-20,0-2,72-3,-92-4,203 2,-1 16,63-3,-116-10,90 20,-218-22,22 3,341 22,-179-15,-123 3,15 0,140-5,231-3,-314-8,1060 1,-1227 1,31 5,19 2,407-7,-231-2,4795 1,-4910 8,-25-1,337-5,-227-3,-210 1,0 1,0 1,17 4,10 3,40-1,114-2,-58-5,200 11,-184 3,-78-6,76-1,1510-11,-897 4,-755-1,1-1,0 0,-1 0,1 0,-1-1,0 0,10-5,6-2,-8 6,-1 0,1 1,0 1,0 0,0 0,23 4,-1-2,261-2,108 3,-233 5,44 1,20 0,79 0,-278-9,5 0,-1 2,78 11,91 21,-142-31,22 3,-4 3,38 6,-59-5,84 2,63-12,-93-1,1089 2,-1100-7,-3-1,-28 7,193 3,-54 12,-134-7,97 2,993-11,-616 3,-409 8,-64-2,138-5,-111-4,3052 2,-3150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20.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trace contextRef="#ctx0" brushRef="#br0" timeOffset="1">0 0,'0'0</inkml:trace>
  <inkml:trace contextRef="#ctx0" brushRef="#br0" timeOffset="2">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20.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22.3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0,'724'0,"-677"3,1 2,63 14,22 3,96 3,466 57,-599-69,139 1,-187-15,0 2,-1-3,50-9,-43 1,65-11,111 17,-136 6,-1-1,125-2,-127-7,23 0,585 7,-337 2,-348-1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39.3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0,'8'1,"0"-1,1 2,-1-1,11 4,21 4,124 11,58 9,-160-18,-5 1,1-4,90 3,-118-9,-1 0,34 8,38 3,-17-10,56 4,-53 0,-41-5,54 10,10 9,121 24,-185-38,0-1,47-2,-28-1,52 6,118 3,-224-11,0 1,-1-1,1 2,18 6,13 2,7-2,90 3,50-13,-73 0,1110 1,-966 12,12 27,-248-35,6 0,51 0,3 0,113 7,-56-4,315 0,-282-8,2185 1,-2239 5,128 23,-27-2,-177-22,184 9,1544-15,-914 3,-823-1,-10-1,0 1,0 2,-1 0,31 7,4 3,0-2,0-2,79-1,1-2,151 3,3017-9,-3263 4,0 2,0 1,63 19,-64-14,-16-6,0-1,42 1,56-6,-40-1,-36 3,85 10,89 11,-98-12,480 23,-257-34,-188 1,6 8,-21-1,648-6,-407-2,4481 1,-4834 2,1 2,61 14,-61-11,0 0,62 2,52-10,91 2,-79 13,-58-6,19 1,1528-10,-1599 4,95 17,-42-4,229 25,-85-17,-209-21,21 3,39 3,-64-9,118 5,252 6,-270-12,1732 1,-1843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39.6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48.6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1,'331'0,"-315"0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52.4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47,'8'-1,"0"0,0 0,0-1,-1 0,12-4,18-5,4 6,1 1,67 3,41-2,73-6,-183 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26.19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27 0,'14'1,"0"0,11 3,25 2,185-1,-14 0,1388 19,-1432-17,-45 0,223 9,-250-9,98 3,-110-11,94 2,-144 4,5 2,34 4,530 25,-603-35,-5-2,0 1,0 0,-1 0,1 1,0-1,-1 1,1 0,-1 0,1 0,1 1,-4-2,-1 0,0 0,0 1,1-1,-1 0,0 0,0 0,1 0,-1 1,0-1,0 0,1 0,-1 1,0-1,0 0,0 0,0 1,1-1,-1 0,0 1,0-1,0 0,0 1,0-1,0 0,0 0,0 1,0-1,0 0,0 1,0-1,0 0,0 1,0-1,0 0,0 1,0-1,-1 0,1 1,0-1,-15 13,-11 2,-1-2,0 0,-1-1,-15 3,-126 33,147-43,-241 57,-105 5,-268 6,-75-3,132-11,106-36,3-24,248-1,200 2,-16-1,-1 2,1 1,-33 7,139-18,204-23,80-11,248-16,-2 27,-297 17,658-40,-885 51,963-17,-1032 21,-3 0,0 1,0-1,-1 0,1 0,0 0,0-1,0 1,-1 0,1-1,0 1,0-1,0 1,-1-1,1 0,-1 0,1 0,0-2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28.89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135 0,'1'2,"-1"-1,0 0,1 1,-1-1,1 0,-1 1,1-1,0 0,0 0,-1 1,1-1,0 0,0 0,0 0,0 0,0 0,1 0,-1 0,0-1,0 1,1 0,3 2,0 0,0-1,1 0,-1 0,1 0,17 4,1-1,0-2,17 1,76 0,-82-3,767 0,-370-3,1178 2,-4686 0,3043 0,14 1,0 0,0-2,0-1,0 0,0-1,0-1,0-1,17 5,0-1,1 1,-1-1,0 0,0 0,1 1,-1-1,0 0,1 0,-1 0,1-1,-1 1,1 0,0-1,-1 1,1-1,0 1,0-1,0 1,0-1,0 0,1 1,-1-13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40.12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41.68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9T17:55:05.7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1,'527'11,"-286"-7,-171-5,-56 3,-1-1,1 2,-1-1,0 2,0 0,0 0,14 8,-5-2,25 5,12 2,-1 2,81 38,-100-40,74 21,-29-18,-45-12,38 14,-20-3,89 17,42-11,-174-24,1 2,-1 0,21 7,17 4,-4-6,81 2,51-11,-82-1,780 2,-737 8,-26-1,-57-7,-22-1,58 8,-4 1,-58-6,52 10,143 22,0-19,-115-1,5 1,-37-13,117 9,18 8,57 12,-217-20,-23-4,44 3,-21-8,-23-1,43 6,214 57,-276-61,76 20,125 25,4-8,86 13,-207-47,-19-2,386 6,-299-12,878 2,-1017 2,32 4,-31-2,29 0,-34-3,27 5,19 2,-58-7,1 0,-1 1,1 0,14 6,-12-4,26 5,-14-6,34-2,-38-2,1 2,30 4,51 7,-30-5,96 10,-120-13,116 17,-89-10,122 3,-143-15,79 2,3 15,-27-3,82 4,264-18,-442 2,-1 0,0 2,1-1,15 6,-13-3,0-1,18 1,81 6,5 5,-54-8,70 15,-119-19,-2 2,17 7,24 9,33-1,-68-17,57 7,145 29,-186-32,14 1,66 2,-49-6,136 13,-151-11,-30-3,30 0,16 0,95 18,-30-2,-94-15,85 5,-50-6,0 4,98 22,-14-11,-64-9,-15-5,5 1,368 30,2-32,-420-4,1267 0,-1273 1,34 6,-12 0,-4-1,18 2,-56-7,0 1,-1-1,1 2,16 5,-13-4,0 0,13 2,294 60,-24 3,-214-51,33 9,-74-16,0-2,0-2,54 3,-50-5,81 19,-5 0,9-10,-74-9,159-2,-125-4,526 1,-500 8,-12-1,-26-7,-33-1,0 2,76 11,-46 0,86 1,-73-7,134 6,-39 4,-49 0,-81-11,102-4,-75-2,-12 1,79 12,277 21,-252-17,4 0,-61-18,66 3,-55 14,161 18,-105-6,-26-4,66 16,221 33,-382-67,95-5,-66-1,961 1,-1016 1,53 10,-70-8,136 28,3 1,209 19,5-27,-349-24,5 0,38 5,9 2,129-3,44 3,-172-3,-51-4,-1 1,35 6,173 29,-37-7,24-1,-55-10,139 31,-242-34,-44-10,-1-1,1-1,29 3,25-5,45 3,83 7,-53-3,152 19,-105-7,-62-5,57 4,-114-11,8 0,-70-7,38-1,47 8,-75-5,55 10,-5-3,-32-5,-17-2,-1 2,35 11,-30-8,-1-2,2-1,-1-1,30 1,59 9,130 33,-185-34,135 18,-183-30,6 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01:31:45.876"/>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02:15:45.660"/>
    </inkml:context>
    <inkml:brush xml:id="br0">
      <inkml:brushProperty name="width" value="0.35" units="cm"/>
      <inkml:brushProperty name="height" value="0.35" units="cm"/>
      <inkml:brushProperty name="color" value="#FFFFFF"/>
      <inkml:brushProperty name="ignorePressure" value="1"/>
    </inkml:brush>
  </inkml:definitions>
  <inkml:trace contextRef="#ctx0" brushRef="#br0">4626 133,'-255'-10,"98"1,-312 5,263 6,-174-8,-18 1,41 5,316-2,0-2,-21-5,-21-3,-5 3,-26-3,-43 3,-367-15,-63 15,367 10,142 0,-91-2,113-5,33 3,0 1,-2 1,-77 2,92-1</inkml:trace>
  <inkml:trace contextRef="#ctx0" brushRef="#br0" timeOffset="2397.77">5013 188,'-23'-1,"0"-1,0-1,-8-3,-35-5,-112 1,-101 9,119 3,129-3,6 1,0 0,-9 3,19-1</inkml:trace>
  <inkml:trace contextRef="#ctx0" brushRef="#br0" timeOffset="7517.17">518 211,'15'0,"-1"-1,0 0,0-1,0 0,-1-2,1 1,5-4,-6 3,0 1,0 0,1 1,-1 0,11 0,21 1,5 3,9 0,2146-2,-2158 1,6 4,7 0,2-2,126 5,-134-6,38 7,-38-3,40-1,-36-5,1 3,7 2,73 8,12-5,-86-6,198 1,-161-4,-90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01:35:25.803"/>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358CA-79BD-4FB6-96DF-E93E0155CC68}" type="datetimeFigureOut">
              <a:rPr lang="en-US" smtClean="0"/>
              <a:t>4/19/2026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23DB4-585B-4288-A400-20C19FAB824B}" type="slidenum">
              <a:rPr lang="en-US" smtClean="0"/>
              <a:t>‹#›</a:t>
            </a:fld>
            <a:endParaRPr lang="en-US"/>
          </a:p>
        </p:txBody>
      </p:sp>
    </p:spTree>
    <p:extLst>
      <p:ext uri="{BB962C8B-B14F-4D97-AF65-F5344CB8AC3E}">
        <p14:creationId xmlns:p14="http://schemas.microsoft.com/office/powerpoint/2010/main" val="82058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123DB4-585B-4288-A400-20C19FAB824B}" type="slidenum">
              <a:rPr lang="en-US" smtClean="0"/>
              <a:t>8</a:t>
            </a:fld>
            <a:endParaRPr lang="en-US"/>
          </a:p>
        </p:txBody>
      </p:sp>
    </p:spTree>
    <p:extLst>
      <p:ext uri="{BB962C8B-B14F-4D97-AF65-F5344CB8AC3E}">
        <p14:creationId xmlns:p14="http://schemas.microsoft.com/office/powerpoint/2010/main" val="2548236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B91549-43BF-425A-AF25-75262019208C}" type="slidenum">
              <a:rPr lang="en-US" smtClean="0"/>
              <a:t>16</a:t>
            </a:fld>
            <a:endParaRPr lang="en-US" dirty="0"/>
          </a:p>
        </p:txBody>
      </p:sp>
    </p:spTree>
    <p:extLst>
      <p:ext uri="{BB962C8B-B14F-4D97-AF65-F5344CB8AC3E}">
        <p14:creationId xmlns:p14="http://schemas.microsoft.com/office/powerpoint/2010/main" val="20914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F357-1EB9-472C-BE2B-031CB8C0D6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A0220C-B975-48F5-9BEE-D83A7C38F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8CCFB-C278-4204-AC06-1EC5AD38A9B1}"/>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5" name="Footer Placeholder 4">
            <a:extLst>
              <a:ext uri="{FF2B5EF4-FFF2-40B4-BE49-F238E27FC236}">
                <a16:creationId xmlns:a16="http://schemas.microsoft.com/office/drawing/2014/main" id="{AAB960FC-94AF-49AB-808E-9F35A7019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751AE-FFFF-40B0-BB11-763464D10532}"/>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1230960723"/>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3AE0-9DAC-41E1-8CE3-1041562DD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4FF1FC-EC05-4C40-A40C-8935C3D585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0DCA7-3F30-44CA-9CA4-36FD5AB18D42}"/>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5" name="Footer Placeholder 4">
            <a:extLst>
              <a:ext uri="{FF2B5EF4-FFF2-40B4-BE49-F238E27FC236}">
                <a16:creationId xmlns:a16="http://schemas.microsoft.com/office/drawing/2014/main" id="{D7EF1596-92DA-478C-92E9-6099E05C1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BAE9B-A549-4FC2-BDCE-CAD5C035F74E}"/>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1622262420"/>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730659-A2E1-4C4F-BF0A-4E4DAB410C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35111B-7D99-462D-9DBE-D85FAC7E3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D12C2-465A-4B70-B090-BD09772297A4}"/>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5" name="Footer Placeholder 4">
            <a:extLst>
              <a:ext uri="{FF2B5EF4-FFF2-40B4-BE49-F238E27FC236}">
                <a16:creationId xmlns:a16="http://schemas.microsoft.com/office/drawing/2014/main" id="{F8012A6B-D27C-4F56-BBFA-0880628DF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DD1CC-F92A-43D2-A48A-391E9AA7498B}"/>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4057184585"/>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066C-2E0C-46F8-907E-E939E06FB4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620946-F65E-49BF-9A76-909FFE4DFC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1E980-A447-44AB-A831-F5DF245F32CF}"/>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5" name="Footer Placeholder 4">
            <a:extLst>
              <a:ext uri="{FF2B5EF4-FFF2-40B4-BE49-F238E27FC236}">
                <a16:creationId xmlns:a16="http://schemas.microsoft.com/office/drawing/2014/main" id="{7181A8CA-6068-4EA5-963A-C2026C64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2ED25-3904-4DA1-9059-CD5F7D1C4D58}"/>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4725955"/>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762-1DBE-4B9C-8C6B-571794E2B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6D3E72-96A1-404B-A2CA-EDF8A4795A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AD0C0F-F910-487F-B4E4-93362B0EACB5}"/>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5" name="Footer Placeholder 4">
            <a:extLst>
              <a:ext uri="{FF2B5EF4-FFF2-40B4-BE49-F238E27FC236}">
                <a16:creationId xmlns:a16="http://schemas.microsoft.com/office/drawing/2014/main" id="{26027AAB-61FB-46D7-9678-3F438B2B5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E7A74-B74D-4B34-83E7-088A2D4E2F15}"/>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1002105"/>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59DD-43FC-4758-827A-3FA7EE451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4C507-4B6E-44D6-9271-FEB4AE852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3B85EA-40CF-4C5D-9554-ACD7E13027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627A4-9210-4080-84C9-FAEB5F2DB851}"/>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6" name="Footer Placeholder 5">
            <a:extLst>
              <a:ext uri="{FF2B5EF4-FFF2-40B4-BE49-F238E27FC236}">
                <a16:creationId xmlns:a16="http://schemas.microsoft.com/office/drawing/2014/main" id="{E2265E8F-5A2F-4BE6-B254-B6F4D7A73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F0523-3B8C-4347-8118-AA17E90530D7}"/>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3624845825"/>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D686-7AF9-488C-889E-6F3BF81486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29F23F-3A17-48ED-A391-CDE10D41B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9346B2-8C82-4ACD-AC97-33CB8FA9FC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C4DC86-79C6-4504-9639-268C58F78A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FC2D5-BE41-49AE-981F-806A2712A6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5C59D-61E9-4ADE-A69C-277CC4290412}"/>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8" name="Footer Placeholder 7">
            <a:extLst>
              <a:ext uri="{FF2B5EF4-FFF2-40B4-BE49-F238E27FC236}">
                <a16:creationId xmlns:a16="http://schemas.microsoft.com/office/drawing/2014/main" id="{E16F76E7-B022-4994-8777-351E4A7622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AA2EBB-75F4-4970-BCAA-1295B92DFBE4}"/>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372462867"/>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EB50-09FA-49AA-B77E-08ADD1224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18B981-8AAD-485B-9905-5B92D773F455}"/>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4" name="Footer Placeholder 3">
            <a:extLst>
              <a:ext uri="{FF2B5EF4-FFF2-40B4-BE49-F238E27FC236}">
                <a16:creationId xmlns:a16="http://schemas.microsoft.com/office/drawing/2014/main" id="{93A1F909-05EE-45DD-8440-9EFBC5C0B1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19BC5B-C897-4C1D-B144-D62C7347DCC2}"/>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802509532"/>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C393B9-DA2E-4B5D-BF93-9FA2353A3AC8}"/>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3" name="Footer Placeholder 2">
            <a:extLst>
              <a:ext uri="{FF2B5EF4-FFF2-40B4-BE49-F238E27FC236}">
                <a16:creationId xmlns:a16="http://schemas.microsoft.com/office/drawing/2014/main" id="{22052C6B-E061-4C7B-A4EE-1681C678BB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8D4677-DBBF-4D54-9AF0-A83089A674CB}"/>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811565257"/>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A26F-AAF0-4E29-8C6D-99AAC355A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B6DB6-DC03-45E2-98F7-1FEB6E9998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287996-5457-4FC0-95B2-D8EBA990E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671D6-63B0-4A59-B7D2-36EAE867E4D4}"/>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6" name="Footer Placeholder 5">
            <a:extLst>
              <a:ext uri="{FF2B5EF4-FFF2-40B4-BE49-F238E27FC236}">
                <a16:creationId xmlns:a16="http://schemas.microsoft.com/office/drawing/2014/main" id="{32064A51-8D3E-457F-8112-021B479BA9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462D7-5391-47CD-91C0-4A21E8F5518D}"/>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3864035388"/>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0EC9-608E-40DF-9706-586828EB8F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3BABF0-9E35-4760-BF7C-46539685A2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E34BA8-7089-415F-AE94-D465C1610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49A7D-78D5-47E3-A713-E8233588F6A9}"/>
              </a:ext>
            </a:extLst>
          </p:cNvPr>
          <p:cNvSpPr>
            <a:spLocks noGrp="1"/>
          </p:cNvSpPr>
          <p:nvPr>
            <p:ph type="dt" sz="half" idx="10"/>
          </p:nvPr>
        </p:nvSpPr>
        <p:spPr/>
        <p:txBody>
          <a:bodyPr/>
          <a:lstStyle/>
          <a:p>
            <a:fld id="{2B77B8B1-1BA3-4811-ABBA-D1DE76EE0007}" type="datetimeFigureOut">
              <a:rPr lang="en-US" smtClean="0"/>
              <a:t>4/19/2026</a:t>
            </a:fld>
            <a:endParaRPr lang="en-US"/>
          </a:p>
        </p:txBody>
      </p:sp>
      <p:sp>
        <p:nvSpPr>
          <p:cNvPr id="6" name="Footer Placeholder 5">
            <a:extLst>
              <a:ext uri="{FF2B5EF4-FFF2-40B4-BE49-F238E27FC236}">
                <a16:creationId xmlns:a16="http://schemas.microsoft.com/office/drawing/2014/main" id="{CDF06AB2-A246-4A1B-9ECF-86D92A115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DBB867-BBE0-459B-8432-4ABE0464177D}"/>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109754518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D19CC-7718-45D8-BD12-DF9574D28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A3FAA8-C488-421A-A886-3511F731F6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B8DCF-FFB4-4739-A81B-E67B3A6DDA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7B8B1-1BA3-4811-ABBA-D1DE76EE0007}" type="datetimeFigureOut">
              <a:rPr lang="en-US" smtClean="0"/>
              <a:t>4/19/2026</a:t>
            </a:fld>
            <a:endParaRPr lang="en-US"/>
          </a:p>
        </p:txBody>
      </p:sp>
      <p:sp>
        <p:nvSpPr>
          <p:cNvPr id="5" name="Footer Placeholder 4">
            <a:extLst>
              <a:ext uri="{FF2B5EF4-FFF2-40B4-BE49-F238E27FC236}">
                <a16:creationId xmlns:a16="http://schemas.microsoft.com/office/drawing/2014/main" id="{1EEC7B50-7CEF-48E4-8565-E03BCB9D9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DE8CBA-4915-4DF5-93F1-9FAD4E99EB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B6D4D-18E5-4A50-B85B-93149682026E}" type="slidenum">
              <a:rPr lang="en-US" smtClean="0"/>
              <a:t>‹#›</a:t>
            </a:fld>
            <a:endParaRPr lang="en-US"/>
          </a:p>
        </p:txBody>
      </p:sp>
    </p:spTree>
    <p:extLst>
      <p:ext uri="{BB962C8B-B14F-4D97-AF65-F5344CB8AC3E}">
        <p14:creationId xmlns:p14="http://schemas.microsoft.com/office/powerpoint/2010/main" val="12192447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3" Type="http://schemas.openxmlformats.org/officeDocument/2006/relationships/customXml" Target="../ink/ink12.xml"/><Relationship Id="rId18" Type="http://schemas.openxmlformats.org/officeDocument/2006/relationships/image" Target="../media/image37.png"/><Relationship Id="rId3" Type="http://schemas.openxmlformats.org/officeDocument/2006/relationships/image" Target="../media/image27.png"/><Relationship Id="rId21" Type="http://schemas.openxmlformats.org/officeDocument/2006/relationships/image" Target="../media/image38.png"/><Relationship Id="rId12" Type="http://schemas.openxmlformats.org/officeDocument/2006/relationships/image" Target="../media/image34.png"/><Relationship Id="rId17" Type="http://schemas.openxmlformats.org/officeDocument/2006/relationships/customXml" Target="../ink/ink14.xml"/><Relationship Id="rId2" Type="http://schemas.openxmlformats.org/officeDocument/2006/relationships/image" Target="../media/image26.png"/><Relationship Id="rId16" Type="http://schemas.openxmlformats.org/officeDocument/2006/relationships/image" Target="../media/image36.png"/><Relationship Id="rId20" Type="http://schemas.openxmlformats.org/officeDocument/2006/relationships/customXml" Target="../ink/ink16.xml"/><Relationship Id="rId1" Type="http://schemas.openxmlformats.org/officeDocument/2006/relationships/slideLayout" Target="../slideLayouts/slideLayout6.xml"/><Relationship Id="rId11" Type="http://schemas.openxmlformats.org/officeDocument/2006/relationships/customXml" Target="../ink/ink11.xml"/><Relationship Id="rId5" Type="http://schemas.openxmlformats.org/officeDocument/2006/relationships/customXml" Target="../ink/ink10.xml"/><Relationship Id="rId15" Type="http://schemas.openxmlformats.org/officeDocument/2006/relationships/customXml" Target="../ink/ink13.xml"/><Relationship Id="rId23" Type="http://schemas.openxmlformats.org/officeDocument/2006/relationships/image" Target="../media/image39.png"/><Relationship Id="rId10" Type="http://schemas.openxmlformats.org/officeDocument/2006/relationships/image" Target="../media/image330.png"/><Relationship Id="rId19" Type="http://schemas.openxmlformats.org/officeDocument/2006/relationships/customXml" Target="../ink/ink15.xml"/><Relationship Id="rId4" Type="http://schemas.openxmlformats.org/officeDocument/2006/relationships/image" Target="../media/image28.png"/><Relationship Id="rId14" Type="http://schemas.openxmlformats.org/officeDocument/2006/relationships/image" Target="../media/image35.png"/><Relationship Id="rId22" Type="http://schemas.openxmlformats.org/officeDocument/2006/relationships/customXml" Target="../ink/ink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5.png"/><Relationship Id="rId18" Type="http://schemas.openxmlformats.org/officeDocument/2006/relationships/image" Target="../media/image9.png"/><Relationship Id="rId3" Type="http://schemas.openxmlformats.org/officeDocument/2006/relationships/customXml" Target="../ink/ink1.xml"/><Relationship Id="rId7" Type="http://schemas.openxmlformats.org/officeDocument/2006/relationships/image" Target="../media/image110.png"/><Relationship Id="rId12" Type="http://schemas.openxmlformats.org/officeDocument/2006/relationships/customXml" Target="../ink/ink4.xml"/><Relationship Id="rId2" Type="http://schemas.openxmlformats.org/officeDocument/2006/relationships/image" Target="../media/image7.png"/><Relationship Id="rId16" Type="http://schemas.openxmlformats.org/officeDocument/2006/relationships/customXml" Target="../ink/ink6.xml"/><Relationship Id="rId1" Type="http://schemas.openxmlformats.org/officeDocument/2006/relationships/slideLayout" Target="../slideLayouts/slideLayout7.xml"/><Relationship Id="rId11" Type="http://schemas.openxmlformats.org/officeDocument/2006/relationships/image" Target="../media/image14.png"/><Relationship Id="rId15" Type="http://schemas.openxmlformats.org/officeDocument/2006/relationships/image" Target="../media/image2.png"/><Relationship Id="rId10" Type="http://schemas.openxmlformats.org/officeDocument/2006/relationships/customXml" Target="../ink/ink3.xml"/><Relationship Id="rId9" Type="http://schemas.openxmlformats.org/officeDocument/2006/relationships/image" Target="../media/image13.png"/><Relationship Id="rId14" Type="http://schemas.openxmlformats.org/officeDocument/2006/relationships/customXml" Target="../ink/ink5.xml"/></Relationships>
</file>

<file path=ppt/slides/_rels/slide8.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2.png"/><Relationship Id="rId3" Type="http://schemas.openxmlformats.org/officeDocument/2006/relationships/image" Target="../media/image8.png"/><Relationship Id="rId12" Type="http://schemas.openxmlformats.org/officeDocument/2006/relationships/image" Target="../media/image110.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customXml" Target="../ink/ink9.xml"/><Relationship Id="rId10" Type="http://schemas.openxmlformats.org/officeDocument/2006/relationships/image" Target="../media/image17.png"/><Relationship Id="rId4" Type="http://schemas.openxmlformats.org/officeDocument/2006/relationships/customXml" Target="../ink/ink7.xml"/><Relationship Id="rId9" Type="http://schemas.openxmlformats.org/officeDocument/2006/relationships/customXml" Target="../ink/ink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7B8BE-2D52-49BE-B143-96CB996FAC0A}"/>
              </a:ext>
            </a:extLst>
          </p:cNvPr>
          <p:cNvSpPr>
            <a:spLocks noGrp="1"/>
          </p:cNvSpPr>
          <p:nvPr>
            <p:ph idx="1"/>
          </p:nvPr>
        </p:nvSpPr>
        <p:spPr>
          <a:xfrm>
            <a:off x="2493139" y="5127891"/>
            <a:ext cx="45719" cy="217271"/>
          </a:xfrm>
        </p:spPr>
        <p:txBody>
          <a:bodyPr>
            <a:normAutofit fontScale="40000" lnSpcReduction="20000"/>
          </a:bodyPr>
          <a:lstStyle/>
          <a:p>
            <a:pPr marL="0" indent="0" algn="ctr">
              <a:buNone/>
            </a:pPr>
            <a:endParaRPr lang="en-US" sz="28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93E2CAA-BCA3-4370-A978-F1576D46B02B}"/>
              </a:ext>
            </a:extLst>
          </p:cNvPr>
          <p:cNvSpPr txBox="1"/>
          <p:nvPr/>
        </p:nvSpPr>
        <p:spPr>
          <a:xfrm>
            <a:off x="1835958" y="3810209"/>
            <a:ext cx="8125567" cy="1077218"/>
          </a:xfrm>
          <a:prstGeom prst="rect">
            <a:avLst/>
          </a:prstGeom>
          <a:noFill/>
        </p:spPr>
        <p:txBody>
          <a:bodyPr wrap="square" rtlCol="0">
            <a:spAutoFit/>
          </a:bodyPr>
          <a:lstStyle/>
          <a:p>
            <a:pPr algn="ctr"/>
            <a:r>
              <a:rPr lang="en-US" sz="3200" b="1">
                <a:solidFill>
                  <a:schemeClr val="bg1"/>
                </a:solidFill>
              </a:rPr>
              <a:t>Introducing Saw-ADD The worlds ONLY </a:t>
            </a:r>
          </a:p>
          <a:p>
            <a:pPr algn="ctr"/>
            <a:r>
              <a:rPr lang="en-US" sz="3200" b="1">
                <a:solidFill>
                  <a:schemeClr val="bg1"/>
                </a:solidFill>
              </a:rPr>
              <a:t>Anti Deviation Device for Bandsaws!</a:t>
            </a:r>
          </a:p>
        </p:txBody>
      </p:sp>
      <p:pic>
        <p:nvPicPr>
          <p:cNvPr id="6" name="Picture 5" descr="A close up of a logo&#10;&#10;Description automatically generated">
            <a:extLst>
              <a:ext uri="{FF2B5EF4-FFF2-40B4-BE49-F238E27FC236}">
                <a16:creationId xmlns:a16="http://schemas.microsoft.com/office/drawing/2014/main" id="{CFD2DB32-FCDF-45DD-B23C-8C3C9B159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130" y="1535271"/>
            <a:ext cx="5448548" cy="1530732"/>
          </a:xfrm>
          <a:prstGeom prst="rect">
            <a:avLst/>
          </a:prstGeom>
        </p:spPr>
      </p:pic>
    </p:spTree>
    <p:extLst>
      <p:ext uri="{BB962C8B-B14F-4D97-AF65-F5344CB8AC3E}">
        <p14:creationId xmlns:p14="http://schemas.microsoft.com/office/powerpoint/2010/main" val="2483474258"/>
      </p:ext>
    </p:extLst>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7B8BE-2D52-49BE-B143-96CB996FAC0A}"/>
              </a:ext>
            </a:extLst>
          </p:cNvPr>
          <p:cNvSpPr>
            <a:spLocks noGrp="1"/>
          </p:cNvSpPr>
          <p:nvPr>
            <p:ph idx="1"/>
          </p:nvPr>
        </p:nvSpPr>
        <p:spPr>
          <a:xfrm>
            <a:off x="2133600" y="4267200"/>
            <a:ext cx="7421380" cy="1295400"/>
          </a:xfrm>
        </p:spPr>
        <p:txBody>
          <a:bodyPr>
            <a:normAutofit/>
          </a:bodyPr>
          <a:lstStyle/>
          <a:p>
            <a:pPr marL="0" indent="0" algn="ctr">
              <a:buNone/>
            </a:pPr>
            <a:r>
              <a:rPr lang="en-US" sz="3199" dirty="0">
                <a:solidFill>
                  <a:schemeClr val="bg1"/>
                </a:solidFill>
                <a:latin typeface="Trebuchet MS" panose="020B0603020202020204" pitchFamily="34" charset="0"/>
              </a:rPr>
              <a:t>Introducing Saw-ADD The worlds ONLY Anti Deviation Device for Roundsaws!</a:t>
            </a:r>
          </a:p>
        </p:txBody>
      </p:sp>
      <p:pic>
        <p:nvPicPr>
          <p:cNvPr id="5" name="Picture 4">
            <a:extLst>
              <a:ext uri="{FF2B5EF4-FFF2-40B4-BE49-F238E27FC236}">
                <a16:creationId xmlns:a16="http://schemas.microsoft.com/office/drawing/2014/main" id="{9F779720-E45F-47F1-8F2C-347AE38B1B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57401" y="1524001"/>
            <a:ext cx="7786607" cy="2187592"/>
          </a:xfrm>
          <a:prstGeom prst="rect">
            <a:avLst/>
          </a:prstGeom>
        </p:spPr>
      </p:pic>
    </p:spTree>
    <p:extLst>
      <p:ext uri="{BB962C8B-B14F-4D97-AF65-F5344CB8AC3E}">
        <p14:creationId xmlns:p14="http://schemas.microsoft.com/office/powerpoint/2010/main" val="39133727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8C9D3F-C670-4B3D-B58F-DAE908FC1670}"/>
              </a:ext>
            </a:extLst>
          </p:cNvPr>
          <p:cNvSpPr>
            <a:spLocks noGrp="1"/>
          </p:cNvSpPr>
          <p:nvPr>
            <p:ph type="title"/>
          </p:nvPr>
        </p:nvSpPr>
        <p:spPr/>
        <p:txBody>
          <a:bodyPr/>
          <a:lstStyle/>
          <a:p>
            <a:endParaRPr lang="en-US" dirty="0"/>
          </a:p>
        </p:txBody>
      </p:sp>
      <p:sp>
        <p:nvSpPr>
          <p:cNvPr id="3" name="TextBox 2">
            <a:extLst>
              <a:ext uri="{FF2B5EF4-FFF2-40B4-BE49-F238E27FC236}">
                <a16:creationId xmlns:a16="http://schemas.microsoft.com/office/drawing/2014/main" id="{D976BBFE-9203-4B3F-A7BA-0D520C50DAD9}"/>
              </a:ext>
            </a:extLst>
          </p:cNvPr>
          <p:cNvSpPr txBox="1"/>
          <p:nvPr/>
        </p:nvSpPr>
        <p:spPr>
          <a:xfrm>
            <a:off x="152400" y="152401"/>
            <a:ext cx="11887200" cy="646331"/>
          </a:xfrm>
          <a:prstGeom prst="rect">
            <a:avLst/>
          </a:prstGeom>
          <a:noFill/>
        </p:spPr>
        <p:txBody>
          <a:bodyPr wrap="square" rtlCol="0">
            <a:spAutoFit/>
          </a:bodyPr>
          <a:lstStyle/>
          <a:p>
            <a:br>
              <a:rPr lang="en-US" dirty="0">
                <a:solidFill>
                  <a:srgbClr val="508D24"/>
                </a:solidFill>
                <a:latin typeface="Arial" panose="020B0604020202020204" pitchFamily="34" charset="0"/>
              </a:rPr>
            </a:br>
            <a:endParaRPr lang="en-US" dirty="0"/>
          </a:p>
        </p:txBody>
      </p:sp>
      <p:pic>
        <p:nvPicPr>
          <p:cNvPr id="8" name="Picture 7" descr="A picture containing indoor, metal, bicycle&#10;&#10;Description automatically generated">
            <a:extLst>
              <a:ext uri="{FF2B5EF4-FFF2-40B4-BE49-F238E27FC236}">
                <a16:creationId xmlns:a16="http://schemas.microsoft.com/office/drawing/2014/main" id="{AF154D69-2CD3-4DA4-AB22-9B1B87C32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5" y="-152399"/>
            <a:ext cx="12166208" cy="7315200"/>
          </a:xfrm>
          <a:prstGeom prst="rect">
            <a:avLst/>
          </a:prstGeom>
        </p:spPr>
      </p:pic>
      <p:pic>
        <p:nvPicPr>
          <p:cNvPr id="2" name="Picture 1">
            <a:extLst>
              <a:ext uri="{FF2B5EF4-FFF2-40B4-BE49-F238E27FC236}">
                <a16:creationId xmlns:a16="http://schemas.microsoft.com/office/drawing/2014/main" id="{D57859D2-1409-4C7E-AFD5-E422CA0958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20199" y="562421"/>
            <a:ext cx="2661294" cy="747671"/>
          </a:xfrm>
          <a:prstGeom prst="rect">
            <a:avLst/>
          </a:prstGeom>
        </p:spPr>
      </p:pic>
      <p:sp>
        <p:nvSpPr>
          <p:cNvPr id="5" name="Speech Bubble: Rectangle with Corners Rounded 4">
            <a:extLst>
              <a:ext uri="{FF2B5EF4-FFF2-40B4-BE49-F238E27FC236}">
                <a16:creationId xmlns:a16="http://schemas.microsoft.com/office/drawing/2014/main" id="{ECA4E051-9940-404D-A651-4BF00D7BA19E}"/>
              </a:ext>
            </a:extLst>
          </p:cNvPr>
          <p:cNvSpPr/>
          <p:nvPr/>
        </p:nvSpPr>
        <p:spPr>
          <a:xfrm>
            <a:off x="2209800" y="521936"/>
            <a:ext cx="3352800" cy="2209800"/>
          </a:xfrm>
          <a:prstGeom prst="wedgeRoundRectCallout">
            <a:avLst>
              <a:gd name="adj1" fmla="val 76908"/>
              <a:gd name="adj2" fmla="val 173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rPr>
              <a:t>Round </a:t>
            </a:r>
            <a:r>
              <a:rPr lang="en-US" b="1" dirty="0">
                <a:solidFill>
                  <a:schemeClr val="bg1"/>
                </a:solidFill>
                <a:latin typeface="Arial" panose="020B0604020202020204" pitchFamily="34" charset="0"/>
              </a:rPr>
              <a:t>Saw-ADD</a:t>
            </a:r>
            <a:r>
              <a:rPr lang="en-US" dirty="0">
                <a:solidFill>
                  <a:schemeClr val="bg1"/>
                </a:solidFill>
                <a:latin typeface="Arial" panose="020B0604020202020204" pitchFamily="34" charset="0"/>
              </a:rPr>
              <a:t> is a patented saw and guide force sensing system.  It measures the reaction forces on the arbor from the radial forces on the saw blades from the tooth cut and the guide friction. </a:t>
            </a:r>
            <a:endParaRPr lang="en-US" dirty="0">
              <a:solidFill>
                <a:schemeClr val="bg1"/>
              </a:solidFill>
            </a:endParaRPr>
          </a:p>
        </p:txBody>
      </p:sp>
      <p:sp>
        <p:nvSpPr>
          <p:cNvPr id="6" name="Speech Bubble: Rectangle with Corners Rounded 5">
            <a:extLst>
              <a:ext uri="{FF2B5EF4-FFF2-40B4-BE49-F238E27FC236}">
                <a16:creationId xmlns:a16="http://schemas.microsoft.com/office/drawing/2014/main" id="{47FA93A5-0A6B-4F5E-BA22-848A2A66BD93}"/>
              </a:ext>
            </a:extLst>
          </p:cNvPr>
          <p:cNvSpPr/>
          <p:nvPr/>
        </p:nvSpPr>
        <p:spPr>
          <a:xfrm>
            <a:off x="9220200" y="3657602"/>
            <a:ext cx="2661294" cy="2562369"/>
          </a:xfrm>
          <a:prstGeom prst="wedgeRoundRectCallout">
            <a:avLst>
              <a:gd name="adj1" fmla="val -84885"/>
              <a:gd name="adj2" fmla="val -54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rial" panose="020B0604020202020204" pitchFamily="34" charset="0"/>
              </a:rPr>
              <a:t>Excess forces are a potential for deviation and saw damage.  </a:t>
            </a:r>
            <a:r>
              <a:rPr lang="en-US" b="1" dirty="0">
                <a:solidFill>
                  <a:schemeClr val="bg1"/>
                </a:solidFill>
                <a:latin typeface="Arial" panose="020B0604020202020204" pitchFamily="34" charset="0"/>
              </a:rPr>
              <a:t>Saw-ADD</a:t>
            </a:r>
            <a:r>
              <a:rPr lang="en-US" dirty="0">
                <a:solidFill>
                  <a:schemeClr val="bg1"/>
                </a:solidFill>
                <a:latin typeface="Arial" panose="020B0604020202020204" pitchFamily="34" charset="0"/>
              </a:rPr>
              <a:t> virtually eliminates these by preemptively slowing the feed speed.</a:t>
            </a:r>
            <a:br>
              <a:rPr lang="en-US" dirty="0">
                <a:solidFill>
                  <a:schemeClr val="bg1"/>
                </a:solidFill>
                <a:latin typeface="Arial" panose="020B0604020202020204" pitchFamily="34" charset="0"/>
              </a:rPr>
            </a:br>
            <a:endParaRPr lang="en-US" dirty="0">
              <a:solidFill>
                <a:schemeClr val="bg1"/>
              </a:solidFill>
            </a:endParaRPr>
          </a:p>
        </p:txBody>
      </p:sp>
    </p:spTree>
    <p:extLst>
      <p:ext uri="{BB962C8B-B14F-4D97-AF65-F5344CB8AC3E}">
        <p14:creationId xmlns:p14="http://schemas.microsoft.com/office/powerpoint/2010/main" val="3200656325"/>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AF3B0-3F51-72E6-0418-C56165B75CD5}"/>
              </a:ext>
            </a:extLst>
          </p:cNvPr>
          <p:cNvSpPr>
            <a:spLocks noGrp="1"/>
          </p:cNvSpPr>
          <p:nvPr>
            <p:ph type="title"/>
          </p:nvPr>
        </p:nvSpPr>
        <p:spPr>
          <a:xfrm>
            <a:off x="736600" y="806864"/>
            <a:ext cx="10515600" cy="5059432"/>
          </a:xfrm>
        </p:spPr>
        <p:txBody>
          <a:bodyPr>
            <a:normAutofit fontScale="90000"/>
          </a:bodyPr>
          <a:lstStyle/>
          <a:p>
            <a:r>
              <a:rPr lang="en-US" b="0" i="0" dirty="0">
                <a:solidFill>
                  <a:srgbClr val="C23B3B"/>
                </a:solidFill>
                <a:effectLst/>
                <a:latin typeface="Arial" panose="020B0604020202020204" pitchFamily="34" charset="0"/>
              </a:rPr>
              <a:t>No maintenance had been </a:t>
            </a:r>
            <a:r>
              <a:rPr lang="en-US" dirty="0">
                <a:solidFill>
                  <a:srgbClr val="C23B3B"/>
                </a:solidFill>
                <a:latin typeface="Arial" panose="020B0604020202020204" pitchFamily="34" charset="0"/>
              </a:rPr>
              <a:t>required on Interfor’s VDAG arbor from the installation of </a:t>
            </a:r>
            <a:r>
              <a:rPr lang="en-US" b="0" i="0" dirty="0">
                <a:solidFill>
                  <a:srgbClr val="C23B3B"/>
                </a:solidFill>
                <a:effectLst/>
                <a:latin typeface="Arial" panose="020B0604020202020204" pitchFamily="34" charset="0"/>
              </a:rPr>
              <a:t>Saw+ADD in 2019 until 2025 (over 5 years) when Saw+ADD was inadvertently turned off. </a:t>
            </a:r>
            <a:r>
              <a:rPr lang="en-US" dirty="0">
                <a:solidFill>
                  <a:srgbClr val="C23B3B"/>
                </a:solidFill>
                <a:latin typeface="Arial" panose="020B0604020202020204" pitchFamily="34" charset="0"/>
              </a:rPr>
              <a:t>P</a:t>
            </a:r>
            <a:r>
              <a:rPr lang="en-US" b="0" i="0" dirty="0">
                <a:solidFill>
                  <a:srgbClr val="C23B3B"/>
                </a:solidFill>
                <a:effectLst/>
                <a:latin typeface="Arial" panose="020B0604020202020204" pitchFamily="34" charset="0"/>
              </a:rPr>
              <a:t>reviously, bearings required changing every 6 months.  </a:t>
            </a:r>
            <a:br>
              <a:rPr lang="en-US" b="0" i="0" dirty="0">
                <a:solidFill>
                  <a:srgbClr val="C23B3B"/>
                </a:solidFill>
                <a:effectLst/>
                <a:latin typeface="Arial" panose="020B0604020202020204" pitchFamily="34" charset="0"/>
              </a:rPr>
            </a:br>
            <a:r>
              <a:rPr lang="en-US" b="0" i="0" dirty="0">
                <a:solidFill>
                  <a:srgbClr val="C23B3B"/>
                </a:solidFill>
                <a:effectLst/>
                <a:latin typeface="Arial" panose="020B0604020202020204" pitchFamily="34" charset="0"/>
              </a:rPr>
              <a:t>They lost</a:t>
            </a:r>
            <a:r>
              <a:rPr lang="en-US" dirty="0">
                <a:solidFill>
                  <a:srgbClr val="C23B3B"/>
                </a:solidFill>
                <a:latin typeface="Arial" panose="020B0604020202020204" pitchFamily="34" charset="0"/>
              </a:rPr>
              <a:t> a 500 HP motor and the arbor soon after Saw+ADD was turned off.</a:t>
            </a:r>
            <a:endParaRPr lang="en-US" dirty="0"/>
          </a:p>
        </p:txBody>
      </p:sp>
    </p:spTree>
    <p:extLst>
      <p:ext uri="{BB962C8B-B14F-4D97-AF65-F5344CB8AC3E}">
        <p14:creationId xmlns:p14="http://schemas.microsoft.com/office/powerpoint/2010/main" val="643899249"/>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408A6-256A-447E-7C84-B35146774200}"/>
              </a:ext>
            </a:extLst>
          </p:cNvPr>
          <p:cNvSpPr>
            <a:spLocks noGrp="1"/>
          </p:cNvSpPr>
          <p:nvPr>
            <p:ph type="title"/>
          </p:nvPr>
        </p:nvSpPr>
        <p:spPr/>
        <p:txBody>
          <a:bodyPr/>
          <a:lstStyle/>
          <a:p>
            <a:endParaRPr lang="en-US"/>
          </a:p>
        </p:txBody>
      </p:sp>
      <p:pic>
        <p:nvPicPr>
          <p:cNvPr id="3" name="WeyCo Cottage Grove SawADD Clip">
            <a:hlinkClick r:id="" action="ppaction://media"/>
            <a:extLst>
              <a:ext uri="{FF2B5EF4-FFF2-40B4-BE49-F238E27FC236}">
                <a16:creationId xmlns:a16="http://schemas.microsoft.com/office/drawing/2014/main" id="{6316E822-02A8-F76F-ACB4-95ECD47624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18058867"/>
      </p:ext>
    </p:extLst>
  </p:cSld>
  <p:clrMapOvr>
    <a:masterClrMapping/>
  </p:clrMapOvr>
  <mc:AlternateContent xmlns:mc="http://schemas.openxmlformats.org/markup-compatibility/2006" xmlns:p14="http://schemas.microsoft.com/office/powerpoint/2010/main">
    <mc:Choice Requires="p14">
      <p:transition p14:dur="4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achine&#10;&#10;Description automatically generated with medium confidence">
            <a:extLst>
              <a:ext uri="{FF2B5EF4-FFF2-40B4-BE49-F238E27FC236}">
                <a16:creationId xmlns:a16="http://schemas.microsoft.com/office/drawing/2014/main" id="{DFBBAE52-968C-40C3-B7BA-413DEA21DB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609600"/>
            <a:ext cx="12420600" cy="9315450"/>
          </a:xfrm>
        </p:spPr>
      </p:pic>
      <p:sp>
        <p:nvSpPr>
          <p:cNvPr id="11" name="Speech Bubble: Rectangle with Corners Rounded 10">
            <a:extLst>
              <a:ext uri="{FF2B5EF4-FFF2-40B4-BE49-F238E27FC236}">
                <a16:creationId xmlns:a16="http://schemas.microsoft.com/office/drawing/2014/main" id="{2A6FC73B-C8C8-46A7-9636-014370AB1F78}"/>
              </a:ext>
            </a:extLst>
          </p:cNvPr>
          <p:cNvSpPr/>
          <p:nvPr/>
        </p:nvSpPr>
        <p:spPr>
          <a:xfrm>
            <a:off x="1676400" y="4953000"/>
            <a:ext cx="1295400" cy="990600"/>
          </a:xfrm>
          <a:prstGeom prst="wedgeRoundRectCallout">
            <a:avLst>
              <a:gd name="adj1" fmla="val 245879"/>
              <a:gd name="adj2" fmla="val -50813"/>
              <a:gd name="adj3" fmla="val 16667"/>
            </a:avLst>
          </a:prstGeom>
          <a:solidFill>
            <a:srgbClr val="273A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7">
            <a:extLst>
              <a:ext uri="{FF2B5EF4-FFF2-40B4-BE49-F238E27FC236}">
                <a16:creationId xmlns:a16="http://schemas.microsoft.com/office/drawing/2014/main" id="{B0F8858C-FC85-4470-8B0F-02074CB12632}"/>
              </a:ext>
            </a:extLst>
          </p:cNvPr>
          <p:cNvSpPr/>
          <p:nvPr/>
        </p:nvSpPr>
        <p:spPr>
          <a:xfrm>
            <a:off x="838200" y="4038601"/>
            <a:ext cx="2819400" cy="1981201"/>
          </a:xfrm>
          <a:prstGeom prst="wedgeRoundRectCallout">
            <a:avLst>
              <a:gd name="adj1" fmla="val 77026"/>
              <a:gd name="adj2" fmla="val -94213"/>
              <a:gd name="adj3" fmla="val 16667"/>
            </a:avLst>
          </a:prstGeom>
          <a:solidFill>
            <a:srgbClr val="273A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Conduit adapters are provided for sensor cables</a:t>
            </a:r>
          </a:p>
        </p:txBody>
      </p:sp>
      <p:sp>
        <p:nvSpPr>
          <p:cNvPr id="6" name="Speech Bubble: Rectangle with Corners Rounded 5">
            <a:extLst>
              <a:ext uri="{FF2B5EF4-FFF2-40B4-BE49-F238E27FC236}">
                <a16:creationId xmlns:a16="http://schemas.microsoft.com/office/drawing/2014/main" id="{1FEDC303-CC81-4945-BB2C-E376AF6CAC69}"/>
              </a:ext>
            </a:extLst>
          </p:cNvPr>
          <p:cNvSpPr/>
          <p:nvPr/>
        </p:nvSpPr>
        <p:spPr>
          <a:xfrm>
            <a:off x="8001000" y="685800"/>
            <a:ext cx="3962400" cy="2286000"/>
          </a:xfrm>
          <a:prstGeom prst="wedgeRoundRectCallout">
            <a:avLst>
              <a:gd name="adj1" fmla="val -113300"/>
              <a:gd name="adj2" fmla="val 56857"/>
              <a:gd name="adj3" fmla="val 16667"/>
            </a:avLst>
          </a:prstGeom>
          <a:solidFill>
            <a:srgbClr val="273A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On HDAs an extended bearing cap will be provided for the sensors and target ring. </a:t>
            </a:r>
          </a:p>
        </p:txBody>
      </p:sp>
    </p:spTree>
    <p:extLst>
      <p:ext uri="{BB962C8B-B14F-4D97-AF65-F5344CB8AC3E}">
        <p14:creationId xmlns:p14="http://schemas.microsoft.com/office/powerpoint/2010/main" val="1804247135"/>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4E63-1B1A-4DAF-A498-4C4ECB614125}"/>
              </a:ext>
            </a:extLst>
          </p:cNvPr>
          <p:cNvSpPr>
            <a:spLocks noGrp="1"/>
          </p:cNvSpPr>
          <p:nvPr>
            <p:ph type="title"/>
          </p:nvPr>
        </p:nvSpPr>
        <p:spPr/>
        <p:txBody>
          <a:bodyPr/>
          <a:lstStyle/>
          <a:p>
            <a:endParaRPr lang="en-US" dirty="0"/>
          </a:p>
        </p:txBody>
      </p:sp>
      <p:pic>
        <p:nvPicPr>
          <p:cNvPr id="4" name="OptimilVAG">
            <a:hlinkClick r:id="" action="ppaction://media"/>
            <a:extLst>
              <a:ext uri="{FF2B5EF4-FFF2-40B4-BE49-F238E27FC236}">
                <a16:creationId xmlns:a16="http://schemas.microsoft.com/office/drawing/2014/main" id="{C0FC262D-DBF9-40D4-81B7-995C6723A3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091" y="-76200"/>
            <a:ext cx="12260069" cy="7106952"/>
          </a:xfrm>
          <a:prstGeom prst="rect">
            <a:avLst/>
          </a:prstGeom>
        </p:spPr>
      </p:pic>
      <p:sp>
        <p:nvSpPr>
          <p:cNvPr id="3" name="TextBox 2">
            <a:extLst>
              <a:ext uri="{FF2B5EF4-FFF2-40B4-BE49-F238E27FC236}">
                <a16:creationId xmlns:a16="http://schemas.microsoft.com/office/drawing/2014/main" id="{1F65A6FC-A595-4791-A40C-3043D753FEC1}"/>
              </a:ext>
            </a:extLst>
          </p:cNvPr>
          <p:cNvSpPr txBox="1"/>
          <p:nvPr/>
        </p:nvSpPr>
        <p:spPr>
          <a:xfrm>
            <a:off x="1588" y="0"/>
            <a:ext cx="12114212" cy="369332"/>
          </a:xfrm>
          <a:prstGeom prst="rect">
            <a:avLst/>
          </a:prstGeom>
          <a:noFill/>
        </p:spPr>
        <p:txBody>
          <a:bodyPr wrap="square" rtlCol="0">
            <a:spAutoFit/>
          </a:bodyPr>
          <a:lstStyle/>
          <a:p>
            <a:r>
              <a:rPr lang="en-US" dirty="0"/>
              <a:t> </a:t>
            </a:r>
          </a:p>
        </p:txBody>
      </p:sp>
      <p:sp>
        <p:nvSpPr>
          <p:cNvPr id="5" name="Arrow: Down 4">
            <a:extLst>
              <a:ext uri="{FF2B5EF4-FFF2-40B4-BE49-F238E27FC236}">
                <a16:creationId xmlns:a16="http://schemas.microsoft.com/office/drawing/2014/main" id="{DCC240E0-941A-4174-90FF-82A4A75D40EA}"/>
              </a:ext>
            </a:extLst>
          </p:cNvPr>
          <p:cNvSpPr/>
          <p:nvPr/>
        </p:nvSpPr>
        <p:spPr>
          <a:xfrm>
            <a:off x="7467600" y="198884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1A1FFAB-4E03-457C-B011-E9407F6C29CF}"/>
              </a:ext>
            </a:extLst>
          </p:cNvPr>
          <p:cNvSpPr txBox="1"/>
          <p:nvPr/>
        </p:nvSpPr>
        <p:spPr>
          <a:xfrm>
            <a:off x="5943600" y="5408657"/>
            <a:ext cx="1066800" cy="369332"/>
          </a:xfrm>
          <a:prstGeom prst="rect">
            <a:avLst/>
          </a:prstGeom>
          <a:noFill/>
        </p:spPr>
        <p:txBody>
          <a:bodyPr wrap="square" rtlCol="0">
            <a:spAutoFit/>
          </a:bodyPr>
          <a:lstStyle/>
          <a:p>
            <a:r>
              <a:rPr lang="en-US" dirty="0"/>
              <a:t>Bearing</a:t>
            </a:r>
          </a:p>
        </p:txBody>
      </p:sp>
      <p:sp>
        <p:nvSpPr>
          <p:cNvPr id="7" name="Arrow: Down 6">
            <a:extLst>
              <a:ext uri="{FF2B5EF4-FFF2-40B4-BE49-F238E27FC236}">
                <a16:creationId xmlns:a16="http://schemas.microsoft.com/office/drawing/2014/main" id="{D786A344-1D37-4660-8055-2E048BF3DFD3}"/>
              </a:ext>
            </a:extLst>
          </p:cNvPr>
          <p:cNvSpPr/>
          <p:nvPr/>
        </p:nvSpPr>
        <p:spPr>
          <a:xfrm>
            <a:off x="9308064" y="1680759"/>
            <a:ext cx="152400" cy="6692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B6E9D20-BD74-4CA0-AFAD-DFE917DF4862}"/>
              </a:ext>
            </a:extLst>
          </p:cNvPr>
          <p:cNvPicPr>
            <a:picLocks noChangeAspect="1"/>
          </p:cNvPicPr>
          <p:nvPr/>
        </p:nvPicPr>
        <p:blipFill>
          <a:blip r:embed="rId5"/>
          <a:stretch>
            <a:fillRect/>
          </a:stretch>
        </p:blipFill>
        <p:spPr>
          <a:xfrm flipH="1" flipV="1">
            <a:off x="8814816" y="4526187"/>
            <a:ext cx="171746" cy="850169"/>
          </a:xfrm>
          <a:prstGeom prst="rect">
            <a:avLst/>
          </a:prstGeom>
        </p:spPr>
      </p:pic>
      <p:pic>
        <p:nvPicPr>
          <p:cNvPr id="10" name="Picture 9">
            <a:extLst>
              <a:ext uri="{FF2B5EF4-FFF2-40B4-BE49-F238E27FC236}">
                <a16:creationId xmlns:a16="http://schemas.microsoft.com/office/drawing/2014/main" id="{F379029F-696D-4487-85EB-2DCFBDFDED15}"/>
              </a:ext>
            </a:extLst>
          </p:cNvPr>
          <p:cNvPicPr>
            <a:picLocks noChangeAspect="1"/>
          </p:cNvPicPr>
          <p:nvPr/>
        </p:nvPicPr>
        <p:blipFill>
          <a:blip r:embed="rId6"/>
          <a:stretch>
            <a:fillRect/>
          </a:stretch>
        </p:blipFill>
        <p:spPr>
          <a:xfrm>
            <a:off x="6324600" y="4549345"/>
            <a:ext cx="171746" cy="853514"/>
          </a:xfrm>
          <a:prstGeom prst="rect">
            <a:avLst/>
          </a:prstGeom>
        </p:spPr>
      </p:pic>
      <p:sp>
        <p:nvSpPr>
          <p:cNvPr id="11" name="TextBox 10">
            <a:extLst>
              <a:ext uri="{FF2B5EF4-FFF2-40B4-BE49-F238E27FC236}">
                <a16:creationId xmlns:a16="http://schemas.microsoft.com/office/drawing/2014/main" id="{8DF37795-CCCA-42C0-9404-492C2AFF1623}"/>
              </a:ext>
            </a:extLst>
          </p:cNvPr>
          <p:cNvSpPr txBox="1"/>
          <p:nvPr/>
        </p:nvSpPr>
        <p:spPr>
          <a:xfrm>
            <a:off x="6324600" y="1566686"/>
            <a:ext cx="2705100" cy="461665"/>
          </a:xfrm>
          <a:prstGeom prst="rect">
            <a:avLst/>
          </a:prstGeom>
          <a:noFill/>
        </p:spPr>
        <p:txBody>
          <a:bodyPr wrap="square" rtlCol="0">
            <a:spAutoFit/>
          </a:bodyPr>
          <a:lstStyle/>
          <a:p>
            <a:r>
              <a:rPr lang="en-US" sz="2400" dirty="0"/>
              <a:t>Sensor placed here</a:t>
            </a:r>
          </a:p>
        </p:txBody>
      </p:sp>
      <p:sp>
        <p:nvSpPr>
          <p:cNvPr id="14" name="TextBox 13">
            <a:extLst>
              <a:ext uri="{FF2B5EF4-FFF2-40B4-BE49-F238E27FC236}">
                <a16:creationId xmlns:a16="http://schemas.microsoft.com/office/drawing/2014/main" id="{3AC310EB-7002-4741-BCAE-ECCB85915CEE}"/>
              </a:ext>
            </a:extLst>
          </p:cNvPr>
          <p:cNvSpPr txBox="1"/>
          <p:nvPr/>
        </p:nvSpPr>
        <p:spPr>
          <a:xfrm>
            <a:off x="9029700" y="1311427"/>
            <a:ext cx="685800" cy="369332"/>
          </a:xfrm>
          <a:prstGeom prst="rect">
            <a:avLst/>
          </a:prstGeom>
          <a:noFill/>
        </p:spPr>
        <p:txBody>
          <a:bodyPr wrap="square" rtlCol="0">
            <a:spAutoFit/>
          </a:bodyPr>
          <a:lstStyle/>
          <a:p>
            <a:r>
              <a:rPr lang="en-US" dirty="0"/>
              <a:t>Saws</a:t>
            </a:r>
          </a:p>
        </p:txBody>
      </p:sp>
      <p:sp>
        <p:nvSpPr>
          <p:cNvPr id="15" name="TextBox 14">
            <a:extLst>
              <a:ext uri="{FF2B5EF4-FFF2-40B4-BE49-F238E27FC236}">
                <a16:creationId xmlns:a16="http://schemas.microsoft.com/office/drawing/2014/main" id="{66D880A2-E67E-4ACE-9507-12CFD3A97495}"/>
              </a:ext>
            </a:extLst>
          </p:cNvPr>
          <p:cNvSpPr txBox="1"/>
          <p:nvPr/>
        </p:nvSpPr>
        <p:spPr>
          <a:xfrm>
            <a:off x="8393664" y="5376355"/>
            <a:ext cx="1066800" cy="369332"/>
          </a:xfrm>
          <a:prstGeom prst="rect">
            <a:avLst/>
          </a:prstGeom>
          <a:noFill/>
        </p:spPr>
        <p:txBody>
          <a:bodyPr wrap="square" rtlCol="0">
            <a:spAutoFit/>
          </a:bodyPr>
          <a:lstStyle/>
          <a:p>
            <a:r>
              <a:rPr lang="en-US" dirty="0"/>
              <a:t>Bearing</a:t>
            </a:r>
          </a:p>
        </p:txBody>
      </p:sp>
      <p:pic>
        <p:nvPicPr>
          <p:cNvPr id="13" name="Picture 12">
            <a:extLst>
              <a:ext uri="{FF2B5EF4-FFF2-40B4-BE49-F238E27FC236}">
                <a16:creationId xmlns:a16="http://schemas.microsoft.com/office/drawing/2014/main" id="{EFA4675F-199C-4C5B-A5C7-129A261DB73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0" y="192700"/>
            <a:ext cx="2966720" cy="833479"/>
          </a:xfrm>
          <a:prstGeom prst="rect">
            <a:avLst/>
          </a:prstGeom>
        </p:spPr>
      </p:pic>
      <p:sp>
        <p:nvSpPr>
          <p:cNvPr id="16" name="Speech Bubble: Rectangle with Corners Rounded 15">
            <a:extLst>
              <a:ext uri="{FF2B5EF4-FFF2-40B4-BE49-F238E27FC236}">
                <a16:creationId xmlns:a16="http://schemas.microsoft.com/office/drawing/2014/main" id="{5F4ED972-2EFA-4385-B4FD-78A585CA9980}"/>
              </a:ext>
            </a:extLst>
          </p:cNvPr>
          <p:cNvSpPr/>
          <p:nvPr/>
        </p:nvSpPr>
        <p:spPr>
          <a:xfrm>
            <a:off x="1220923" y="1474341"/>
            <a:ext cx="3412405" cy="1954660"/>
          </a:xfrm>
          <a:prstGeom prst="wedgeRoundRectCallout">
            <a:avLst>
              <a:gd name="adj1" fmla="val 71978"/>
              <a:gd name="adj2" fmla="val 493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This is a simulation of radial forces on cartridge arbors caused by sawing and/or guide friction forces</a:t>
            </a:r>
          </a:p>
          <a:p>
            <a:r>
              <a:rPr lang="en-US" sz="2000" dirty="0">
                <a:latin typeface="Arial" panose="020B0604020202020204" pitchFamily="34" charset="0"/>
                <a:cs typeface="Arial" panose="020B0604020202020204" pitchFamily="34" charset="0"/>
              </a:rPr>
              <a:t> (movement exaggerated).  </a:t>
            </a:r>
          </a:p>
        </p:txBody>
      </p:sp>
      <p:sp>
        <p:nvSpPr>
          <p:cNvPr id="12" name="Speech Bubble: Oval 11">
            <a:extLst>
              <a:ext uri="{FF2B5EF4-FFF2-40B4-BE49-F238E27FC236}">
                <a16:creationId xmlns:a16="http://schemas.microsoft.com/office/drawing/2014/main" id="{9476012F-B1D2-4227-9D51-DFD33752C4DF}"/>
              </a:ext>
            </a:extLst>
          </p:cNvPr>
          <p:cNvSpPr/>
          <p:nvPr/>
        </p:nvSpPr>
        <p:spPr>
          <a:xfrm>
            <a:off x="10058400" y="47477"/>
            <a:ext cx="1875027" cy="126395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Actual movement is tenths of thousandths of an inch!</a:t>
            </a:r>
          </a:p>
        </p:txBody>
      </p:sp>
      <p:sp>
        <p:nvSpPr>
          <p:cNvPr id="17" name="Speech Bubble: Rectangle with Corners Rounded 16">
            <a:extLst>
              <a:ext uri="{FF2B5EF4-FFF2-40B4-BE49-F238E27FC236}">
                <a16:creationId xmlns:a16="http://schemas.microsoft.com/office/drawing/2014/main" id="{2351BCCA-B5BD-4C75-A316-EB053373B931}"/>
              </a:ext>
            </a:extLst>
          </p:cNvPr>
          <p:cNvSpPr/>
          <p:nvPr/>
        </p:nvSpPr>
        <p:spPr>
          <a:xfrm>
            <a:off x="1037054" y="4008215"/>
            <a:ext cx="3390229" cy="2093600"/>
          </a:xfrm>
          <a:prstGeom prst="wedgeRoundRectCallout">
            <a:avLst>
              <a:gd name="adj1" fmla="val 144395"/>
              <a:gd name="adj2" fmla="val -965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rPr>
              <a:t>Sensors on the arbor cartridge measure directional radial forces nearly a half second earlier than excess arbor current will occur.  </a:t>
            </a:r>
            <a:endParaRPr lang="en-US" sz="2000" dirty="0"/>
          </a:p>
        </p:txBody>
      </p:sp>
    </p:spTree>
    <p:extLst>
      <p:ext uri="{BB962C8B-B14F-4D97-AF65-F5344CB8AC3E}">
        <p14:creationId xmlns:p14="http://schemas.microsoft.com/office/powerpoint/2010/main" val="22555147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DDB5-E122-47C5-9E8C-B6B645239F7E}"/>
              </a:ext>
            </a:extLst>
          </p:cNvPr>
          <p:cNvSpPr>
            <a:spLocks noGrp="1"/>
          </p:cNvSpPr>
          <p:nvPr>
            <p:ph type="title"/>
          </p:nvPr>
        </p:nvSpPr>
        <p:spPr/>
        <p:txBody>
          <a:bodyPr/>
          <a:lstStyle/>
          <a:p>
            <a:endParaRPr lang="en-US" dirty="0"/>
          </a:p>
        </p:txBody>
      </p:sp>
      <p:pic>
        <p:nvPicPr>
          <p:cNvPr id="3" name="GangSawSimulation2">
            <a:hlinkClick r:id="" action="ppaction://media"/>
            <a:extLst>
              <a:ext uri="{FF2B5EF4-FFF2-40B4-BE49-F238E27FC236}">
                <a16:creationId xmlns:a16="http://schemas.microsoft.com/office/drawing/2014/main" id="{1ED9DDAD-E335-43F1-A062-AE443F001F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662" y="-107283"/>
            <a:ext cx="12213763" cy="6857107"/>
          </a:xfrm>
          <a:prstGeom prst="rect">
            <a:avLst/>
          </a:prstGeom>
        </p:spPr>
      </p:pic>
      <p:sp>
        <p:nvSpPr>
          <p:cNvPr id="4" name="TextBox 3">
            <a:extLst>
              <a:ext uri="{FF2B5EF4-FFF2-40B4-BE49-F238E27FC236}">
                <a16:creationId xmlns:a16="http://schemas.microsoft.com/office/drawing/2014/main" id="{428E5A91-63EC-491E-A1CE-781F00A42D6B}"/>
              </a:ext>
            </a:extLst>
          </p:cNvPr>
          <p:cNvSpPr txBox="1"/>
          <p:nvPr/>
        </p:nvSpPr>
        <p:spPr>
          <a:xfrm>
            <a:off x="5943601" y="1143000"/>
            <a:ext cx="913263" cy="523220"/>
          </a:xfrm>
          <a:prstGeom prst="rect">
            <a:avLst/>
          </a:prstGeom>
          <a:noFill/>
        </p:spPr>
        <p:txBody>
          <a:bodyPr wrap="none" rtlCol="0">
            <a:spAutoFit/>
          </a:bodyPr>
          <a:lstStyle/>
          <a:p>
            <a:r>
              <a:rPr lang="en-US" sz="2800" dirty="0"/>
              <a:t>Saws</a:t>
            </a:r>
          </a:p>
        </p:txBody>
      </p:sp>
      <p:sp>
        <p:nvSpPr>
          <p:cNvPr id="5" name="Rectangle 4">
            <a:extLst>
              <a:ext uri="{FF2B5EF4-FFF2-40B4-BE49-F238E27FC236}">
                <a16:creationId xmlns:a16="http://schemas.microsoft.com/office/drawing/2014/main" id="{78A50381-7A25-4D86-A603-90F4A03EE787}"/>
              </a:ext>
            </a:extLst>
          </p:cNvPr>
          <p:cNvSpPr/>
          <p:nvPr/>
        </p:nvSpPr>
        <p:spPr>
          <a:xfrm>
            <a:off x="6206789" y="5724004"/>
            <a:ext cx="1394660" cy="523220"/>
          </a:xfrm>
          <a:prstGeom prst="rect">
            <a:avLst/>
          </a:prstGeom>
        </p:spPr>
        <p:txBody>
          <a:bodyPr wrap="square">
            <a:spAutoFit/>
          </a:bodyPr>
          <a:lstStyle/>
          <a:p>
            <a:pPr lvl="0"/>
            <a:r>
              <a:rPr lang="en-US" sz="2800" dirty="0">
                <a:solidFill>
                  <a:srgbClr val="404040"/>
                </a:solidFill>
              </a:rPr>
              <a:t>Saws</a:t>
            </a:r>
          </a:p>
        </p:txBody>
      </p:sp>
      <p:sp>
        <p:nvSpPr>
          <p:cNvPr id="7" name="TextBox 6">
            <a:extLst>
              <a:ext uri="{FF2B5EF4-FFF2-40B4-BE49-F238E27FC236}">
                <a16:creationId xmlns:a16="http://schemas.microsoft.com/office/drawing/2014/main" id="{BE395192-ACC2-4352-9765-3C3F8315FDEC}"/>
              </a:ext>
            </a:extLst>
          </p:cNvPr>
          <p:cNvSpPr txBox="1"/>
          <p:nvPr/>
        </p:nvSpPr>
        <p:spPr>
          <a:xfrm>
            <a:off x="9224563" y="199860"/>
            <a:ext cx="1371600" cy="523220"/>
          </a:xfrm>
          <a:prstGeom prst="rect">
            <a:avLst/>
          </a:prstGeom>
          <a:noFill/>
        </p:spPr>
        <p:txBody>
          <a:bodyPr wrap="square" rtlCol="0">
            <a:spAutoFit/>
          </a:bodyPr>
          <a:lstStyle/>
          <a:p>
            <a:r>
              <a:rPr lang="en-US" sz="2800" dirty="0"/>
              <a:t>Sensor</a:t>
            </a:r>
          </a:p>
        </p:txBody>
      </p:sp>
      <p:sp>
        <p:nvSpPr>
          <p:cNvPr id="8" name="Rectangle 7">
            <a:extLst>
              <a:ext uri="{FF2B5EF4-FFF2-40B4-BE49-F238E27FC236}">
                <a16:creationId xmlns:a16="http://schemas.microsoft.com/office/drawing/2014/main" id="{7731E94B-F05F-4DC5-B1A5-B03733A675D2}"/>
              </a:ext>
            </a:extLst>
          </p:cNvPr>
          <p:cNvSpPr/>
          <p:nvPr/>
        </p:nvSpPr>
        <p:spPr>
          <a:xfrm>
            <a:off x="9372600" y="6062990"/>
            <a:ext cx="1394660" cy="523220"/>
          </a:xfrm>
          <a:prstGeom prst="rect">
            <a:avLst/>
          </a:prstGeom>
        </p:spPr>
        <p:txBody>
          <a:bodyPr wrap="square">
            <a:spAutoFit/>
          </a:bodyPr>
          <a:lstStyle/>
          <a:p>
            <a:pPr lvl="0"/>
            <a:r>
              <a:rPr lang="en-US" sz="2800" dirty="0">
                <a:solidFill>
                  <a:srgbClr val="404040"/>
                </a:solidFill>
              </a:rPr>
              <a:t>Sensor</a:t>
            </a:r>
          </a:p>
        </p:txBody>
      </p:sp>
      <p:sp>
        <p:nvSpPr>
          <p:cNvPr id="9" name="Arrow: Up 8">
            <a:extLst>
              <a:ext uri="{FF2B5EF4-FFF2-40B4-BE49-F238E27FC236}">
                <a16:creationId xmlns:a16="http://schemas.microsoft.com/office/drawing/2014/main" id="{ACB3EEBE-36D5-4560-8485-1D2FA4A398C7}"/>
              </a:ext>
            </a:extLst>
          </p:cNvPr>
          <p:cNvSpPr/>
          <p:nvPr/>
        </p:nvSpPr>
        <p:spPr>
          <a:xfrm>
            <a:off x="9750796" y="5562600"/>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Up 9">
            <a:extLst>
              <a:ext uri="{FF2B5EF4-FFF2-40B4-BE49-F238E27FC236}">
                <a16:creationId xmlns:a16="http://schemas.microsoft.com/office/drawing/2014/main" id="{33D22009-4B40-4FC3-8FB7-BCB200A651ED}"/>
              </a:ext>
            </a:extLst>
          </p:cNvPr>
          <p:cNvSpPr/>
          <p:nvPr/>
        </p:nvSpPr>
        <p:spPr>
          <a:xfrm rot="10800000">
            <a:off x="9750796" y="714633"/>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Up 10">
            <a:extLst>
              <a:ext uri="{FF2B5EF4-FFF2-40B4-BE49-F238E27FC236}">
                <a16:creationId xmlns:a16="http://schemas.microsoft.com/office/drawing/2014/main" id="{D565E5EE-4AA3-4E43-8994-3301B203E408}"/>
              </a:ext>
            </a:extLst>
          </p:cNvPr>
          <p:cNvSpPr/>
          <p:nvPr/>
        </p:nvSpPr>
        <p:spPr>
          <a:xfrm rot="10800000">
            <a:off x="8819869" y="1240046"/>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Up 11">
            <a:extLst>
              <a:ext uri="{FF2B5EF4-FFF2-40B4-BE49-F238E27FC236}">
                <a16:creationId xmlns:a16="http://schemas.microsoft.com/office/drawing/2014/main" id="{BD6B9A6B-E0BA-4876-B426-4DC72AC79A91}"/>
              </a:ext>
            </a:extLst>
          </p:cNvPr>
          <p:cNvSpPr/>
          <p:nvPr/>
        </p:nvSpPr>
        <p:spPr>
          <a:xfrm rot="10800000">
            <a:off x="4475377" y="1294018"/>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D06C86C-1C1A-40F5-BD40-3F027AD02F4A}"/>
              </a:ext>
            </a:extLst>
          </p:cNvPr>
          <p:cNvSpPr/>
          <p:nvPr/>
        </p:nvSpPr>
        <p:spPr>
          <a:xfrm>
            <a:off x="3823118" y="834767"/>
            <a:ext cx="1891883" cy="523220"/>
          </a:xfrm>
          <a:prstGeom prst="rect">
            <a:avLst/>
          </a:prstGeom>
        </p:spPr>
        <p:txBody>
          <a:bodyPr wrap="square">
            <a:spAutoFit/>
          </a:bodyPr>
          <a:lstStyle/>
          <a:p>
            <a:r>
              <a:rPr lang="en-US" sz="2800" dirty="0"/>
              <a:t>Bearing</a:t>
            </a:r>
          </a:p>
        </p:txBody>
      </p:sp>
      <p:sp>
        <p:nvSpPr>
          <p:cNvPr id="14" name="Arrow: Up 13">
            <a:extLst>
              <a:ext uri="{FF2B5EF4-FFF2-40B4-BE49-F238E27FC236}">
                <a16:creationId xmlns:a16="http://schemas.microsoft.com/office/drawing/2014/main" id="{343BE72E-8EDD-49A6-9FE6-16924CB34C22}"/>
              </a:ext>
            </a:extLst>
          </p:cNvPr>
          <p:cNvSpPr/>
          <p:nvPr/>
        </p:nvSpPr>
        <p:spPr>
          <a:xfrm>
            <a:off x="4554531" y="5745340"/>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750E56D-C699-45F7-9F6B-D8B201A4ADCA}"/>
              </a:ext>
            </a:extLst>
          </p:cNvPr>
          <p:cNvSpPr/>
          <p:nvPr/>
        </p:nvSpPr>
        <p:spPr>
          <a:xfrm>
            <a:off x="4031093" y="6288920"/>
            <a:ext cx="1475930" cy="523220"/>
          </a:xfrm>
          <a:prstGeom prst="rect">
            <a:avLst/>
          </a:prstGeom>
        </p:spPr>
        <p:txBody>
          <a:bodyPr wrap="square">
            <a:spAutoFit/>
          </a:bodyPr>
          <a:lstStyle/>
          <a:p>
            <a:pPr lvl="0"/>
            <a:r>
              <a:rPr lang="en-US" sz="2800" dirty="0">
                <a:solidFill>
                  <a:srgbClr val="404040"/>
                </a:solidFill>
              </a:rPr>
              <a:t>Bearing</a:t>
            </a:r>
          </a:p>
        </p:txBody>
      </p:sp>
      <p:pic>
        <p:nvPicPr>
          <p:cNvPr id="15" name="Picture 14">
            <a:extLst>
              <a:ext uri="{FF2B5EF4-FFF2-40B4-BE49-F238E27FC236}">
                <a16:creationId xmlns:a16="http://schemas.microsoft.com/office/drawing/2014/main" id="{8A9238FE-175F-40CC-B678-0A1CB4BA1CB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200" y="112600"/>
            <a:ext cx="2932144" cy="823765"/>
          </a:xfrm>
          <a:prstGeom prst="rect">
            <a:avLst/>
          </a:prstGeom>
        </p:spPr>
      </p:pic>
      <p:sp>
        <p:nvSpPr>
          <p:cNvPr id="17" name="Rectangle 16">
            <a:extLst>
              <a:ext uri="{FF2B5EF4-FFF2-40B4-BE49-F238E27FC236}">
                <a16:creationId xmlns:a16="http://schemas.microsoft.com/office/drawing/2014/main" id="{F03D9E67-96C3-455C-B403-F71CF92A604C}"/>
              </a:ext>
            </a:extLst>
          </p:cNvPr>
          <p:cNvSpPr/>
          <p:nvPr/>
        </p:nvSpPr>
        <p:spPr>
          <a:xfrm>
            <a:off x="8152058" y="732814"/>
            <a:ext cx="1335622" cy="523220"/>
          </a:xfrm>
          <a:prstGeom prst="rect">
            <a:avLst/>
          </a:prstGeom>
        </p:spPr>
        <p:txBody>
          <a:bodyPr wrap="none">
            <a:spAutoFit/>
          </a:bodyPr>
          <a:lstStyle/>
          <a:p>
            <a:pPr lvl="0"/>
            <a:r>
              <a:rPr lang="en-US" sz="2800" dirty="0">
                <a:solidFill>
                  <a:srgbClr val="404040"/>
                </a:solidFill>
              </a:rPr>
              <a:t>Bearing</a:t>
            </a:r>
          </a:p>
        </p:txBody>
      </p:sp>
      <p:sp>
        <p:nvSpPr>
          <p:cNvPr id="18" name="Arrow: Up 17">
            <a:extLst>
              <a:ext uri="{FF2B5EF4-FFF2-40B4-BE49-F238E27FC236}">
                <a16:creationId xmlns:a16="http://schemas.microsoft.com/office/drawing/2014/main" id="{47DEE350-54F8-49B8-8C9A-99E00B6C81B8}"/>
              </a:ext>
            </a:extLst>
          </p:cNvPr>
          <p:cNvSpPr/>
          <p:nvPr/>
        </p:nvSpPr>
        <p:spPr>
          <a:xfrm>
            <a:off x="8893899" y="5065777"/>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D3211E4-827A-47AB-97C8-A9BF7E80312D}"/>
              </a:ext>
            </a:extLst>
          </p:cNvPr>
          <p:cNvSpPr/>
          <p:nvPr/>
        </p:nvSpPr>
        <p:spPr>
          <a:xfrm>
            <a:off x="8311625" y="5630814"/>
            <a:ext cx="1335622" cy="523220"/>
          </a:xfrm>
          <a:prstGeom prst="rect">
            <a:avLst/>
          </a:prstGeom>
        </p:spPr>
        <p:txBody>
          <a:bodyPr wrap="none">
            <a:spAutoFit/>
          </a:bodyPr>
          <a:lstStyle/>
          <a:p>
            <a:r>
              <a:rPr lang="en-US" sz="2800" dirty="0">
                <a:solidFill>
                  <a:srgbClr val="404040"/>
                </a:solidFill>
              </a:rPr>
              <a:t>Bearing</a:t>
            </a:r>
            <a:endParaRPr lang="en-US" dirty="0"/>
          </a:p>
        </p:txBody>
      </p:sp>
      <p:sp>
        <p:nvSpPr>
          <p:cNvPr id="22" name="Speech Bubble: Oval 21">
            <a:extLst>
              <a:ext uri="{FF2B5EF4-FFF2-40B4-BE49-F238E27FC236}">
                <a16:creationId xmlns:a16="http://schemas.microsoft.com/office/drawing/2014/main" id="{9E11FC01-46A5-4E69-831A-59F459C9A239}"/>
              </a:ext>
            </a:extLst>
          </p:cNvPr>
          <p:cNvSpPr/>
          <p:nvPr/>
        </p:nvSpPr>
        <p:spPr>
          <a:xfrm>
            <a:off x="10409668" y="122761"/>
            <a:ext cx="1746057" cy="123522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tenths of thousandths of an inch!</a:t>
            </a:r>
          </a:p>
        </p:txBody>
      </p:sp>
      <p:sp>
        <p:nvSpPr>
          <p:cNvPr id="27" name="Speech Bubble: Rectangle with Corners Rounded 26">
            <a:extLst>
              <a:ext uri="{FF2B5EF4-FFF2-40B4-BE49-F238E27FC236}">
                <a16:creationId xmlns:a16="http://schemas.microsoft.com/office/drawing/2014/main" id="{6E0EE0EE-6544-4D52-9D7F-BECE64617F19}"/>
              </a:ext>
            </a:extLst>
          </p:cNvPr>
          <p:cNvSpPr/>
          <p:nvPr/>
        </p:nvSpPr>
        <p:spPr>
          <a:xfrm>
            <a:off x="192256" y="1821485"/>
            <a:ext cx="2325352" cy="2974893"/>
          </a:xfrm>
          <a:prstGeom prst="wedgeRoundRectCallout">
            <a:avLst>
              <a:gd name="adj1" fmla="val 41071"/>
              <a:gd name="adj2" fmla="val 241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rPr>
              <a:t>Saw ADD closes the loop by automatically adjusting the feed speed during the cut.  </a:t>
            </a:r>
          </a:p>
          <a:p>
            <a:r>
              <a:rPr lang="en-US" sz="1600" dirty="0">
                <a:latin typeface="Arial" panose="020B0604020202020204" pitchFamily="34" charset="0"/>
              </a:rPr>
              <a:t>This quick detection and subsequent action eliminates saw blade deviation which prevents sticking a cant or damaging saws</a:t>
            </a:r>
            <a:endParaRPr lang="en-US" sz="1600" dirty="0"/>
          </a:p>
        </p:txBody>
      </p:sp>
      <p:sp>
        <p:nvSpPr>
          <p:cNvPr id="28" name="Speech Bubble: Rectangle with Corners Rounded 27">
            <a:extLst>
              <a:ext uri="{FF2B5EF4-FFF2-40B4-BE49-F238E27FC236}">
                <a16:creationId xmlns:a16="http://schemas.microsoft.com/office/drawing/2014/main" id="{36E99FBA-CF5D-4230-830E-F10C77B43E54}"/>
              </a:ext>
            </a:extLst>
          </p:cNvPr>
          <p:cNvSpPr/>
          <p:nvPr/>
        </p:nvSpPr>
        <p:spPr>
          <a:xfrm>
            <a:off x="3543300" y="69843"/>
            <a:ext cx="5105400" cy="819395"/>
          </a:xfrm>
          <a:prstGeom prst="wedgeRoundRectCallout">
            <a:avLst>
              <a:gd name="adj1" fmla="val 71579"/>
              <a:gd name="adj2" fmla="val 328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Saw ADD measures Radial Forces on Horizontal Arbors from outside the saw box. (movement exaggerated)   </a:t>
            </a:r>
          </a:p>
        </p:txBody>
      </p:sp>
    </p:spTree>
    <p:extLst>
      <p:ext uri="{BB962C8B-B14F-4D97-AF65-F5344CB8AC3E}">
        <p14:creationId xmlns:p14="http://schemas.microsoft.com/office/powerpoint/2010/main" val="18732855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2727">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504D6-D636-4A50-8169-F93FA3F10784}"/>
              </a:ext>
            </a:extLst>
          </p:cNvPr>
          <p:cNvSpPr>
            <a:spLocks noGrp="1"/>
          </p:cNvSpPr>
          <p:nvPr>
            <p:ph type="title"/>
          </p:nvPr>
        </p:nvSpPr>
        <p:spPr>
          <a:xfrm>
            <a:off x="10210800" y="990600"/>
            <a:ext cx="1524000" cy="457200"/>
          </a:xfrm>
        </p:spPr>
        <p:txBody>
          <a:bodyPr>
            <a:normAutofit fontScale="90000"/>
          </a:bodyPr>
          <a:lstStyle/>
          <a:p>
            <a:pPr algn="ctr"/>
            <a:endParaRPr lang="en-US" dirty="0"/>
          </a:p>
        </p:txBody>
      </p:sp>
      <p:pic>
        <p:nvPicPr>
          <p:cNvPr id="9" name="Picture 8" descr="A screenshot of a cell phone&#10;&#10;Description automatically generated">
            <a:extLst>
              <a:ext uri="{FF2B5EF4-FFF2-40B4-BE49-F238E27FC236}">
                <a16:creationId xmlns:a16="http://schemas.microsoft.com/office/drawing/2014/main" id="{ADFA53A7-689A-432C-96D5-DD2A580AC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0"/>
            <a:ext cx="12188825" cy="6858000"/>
          </a:xfrm>
          <a:prstGeom prst="rect">
            <a:avLst/>
          </a:prstGeom>
        </p:spPr>
      </p:pic>
      <p:pic>
        <p:nvPicPr>
          <p:cNvPr id="3" name="Picture 2">
            <a:extLst>
              <a:ext uri="{FF2B5EF4-FFF2-40B4-BE49-F238E27FC236}">
                <a16:creationId xmlns:a16="http://schemas.microsoft.com/office/drawing/2014/main" id="{F5492045-5B06-452A-A471-80693F7585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05400" y="5609526"/>
            <a:ext cx="2545268" cy="715075"/>
          </a:xfrm>
          <a:prstGeom prst="rect">
            <a:avLst/>
          </a:prstGeom>
        </p:spPr>
      </p:pic>
      <p:sp>
        <p:nvSpPr>
          <p:cNvPr id="4" name="Speech Bubble: Rectangle with Corners Rounded 3">
            <a:extLst>
              <a:ext uri="{FF2B5EF4-FFF2-40B4-BE49-F238E27FC236}">
                <a16:creationId xmlns:a16="http://schemas.microsoft.com/office/drawing/2014/main" id="{048A3F05-05CB-4716-84E8-1D557897BA27}"/>
              </a:ext>
            </a:extLst>
          </p:cNvPr>
          <p:cNvSpPr/>
          <p:nvPr/>
        </p:nvSpPr>
        <p:spPr>
          <a:xfrm>
            <a:off x="8001000" y="2971800"/>
            <a:ext cx="3352800" cy="3352800"/>
          </a:xfrm>
          <a:prstGeom prst="wedgeRoundRectCallout">
            <a:avLst>
              <a:gd name="adj1" fmla="val -82294"/>
              <a:gd name="adj2" fmla="val -1135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This zoomed in view of a trend on the HDA shows the force occurred more than a half second earlier than the arbor motor could react.  Again force is blue and arbor motor amperage is green for the bottom arbor and red for the top arbor.</a:t>
            </a:r>
          </a:p>
        </p:txBody>
      </p:sp>
    </p:spTree>
    <p:extLst>
      <p:ext uri="{BB962C8B-B14F-4D97-AF65-F5344CB8AC3E}">
        <p14:creationId xmlns:p14="http://schemas.microsoft.com/office/powerpoint/2010/main" val="402657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building&#10;&#10;Description automatically generated">
            <a:extLst>
              <a:ext uri="{FF2B5EF4-FFF2-40B4-BE49-F238E27FC236}">
                <a16:creationId xmlns:a16="http://schemas.microsoft.com/office/drawing/2014/main" id="{A398B62C-C169-48EE-914C-0825B3535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3" y="0"/>
            <a:ext cx="12190413" cy="3831574"/>
          </a:xfrm>
          <a:prstGeom prst="rect">
            <a:avLst/>
          </a:prstGeom>
        </p:spPr>
      </p:pic>
      <p:sp>
        <p:nvSpPr>
          <p:cNvPr id="18" name="Speech Bubble: Rectangle with Corners Rounded 17">
            <a:extLst>
              <a:ext uri="{FF2B5EF4-FFF2-40B4-BE49-F238E27FC236}">
                <a16:creationId xmlns:a16="http://schemas.microsoft.com/office/drawing/2014/main" id="{FA800CB7-110F-4E35-8653-70B4547E653D}"/>
              </a:ext>
            </a:extLst>
          </p:cNvPr>
          <p:cNvSpPr/>
          <p:nvPr/>
        </p:nvSpPr>
        <p:spPr>
          <a:xfrm>
            <a:off x="1447801" y="1626665"/>
            <a:ext cx="1299253" cy="533400"/>
          </a:xfrm>
          <a:prstGeom prst="wedgeRoundRectCallout">
            <a:avLst>
              <a:gd name="adj1" fmla="val -45266"/>
              <a:gd name="adj2" fmla="val -2493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8195AE1-0383-4CD0-B480-E1EA5F7E51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77400" y="-917445"/>
            <a:ext cx="1905000" cy="535196"/>
          </a:xfrm>
          <a:prstGeom prst="rect">
            <a:avLst/>
          </a:prstGeom>
        </p:spPr>
      </p:pic>
      <p:pic>
        <p:nvPicPr>
          <p:cNvPr id="10" name="Picture 9">
            <a:extLst>
              <a:ext uri="{FF2B5EF4-FFF2-40B4-BE49-F238E27FC236}">
                <a16:creationId xmlns:a16="http://schemas.microsoft.com/office/drawing/2014/main" id="{3FDCE0DC-8810-4F1D-A081-7295BD73C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3451412"/>
            <a:ext cx="12266612" cy="3406588"/>
          </a:xfrm>
          <a:prstGeom prst="rect">
            <a:avLst/>
          </a:prstGeom>
        </p:spPr>
      </p:pic>
      <p:sp>
        <p:nvSpPr>
          <p:cNvPr id="11" name="Speech Bubble: Rectangle with Corners Rounded 10">
            <a:extLst>
              <a:ext uri="{FF2B5EF4-FFF2-40B4-BE49-F238E27FC236}">
                <a16:creationId xmlns:a16="http://schemas.microsoft.com/office/drawing/2014/main" id="{96A6E6BB-9E79-4D7E-AFF5-3B7688788C5E}"/>
              </a:ext>
            </a:extLst>
          </p:cNvPr>
          <p:cNvSpPr/>
          <p:nvPr/>
        </p:nvSpPr>
        <p:spPr>
          <a:xfrm>
            <a:off x="1409700" y="1573625"/>
            <a:ext cx="9372601" cy="1066800"/>
          </a:xfrm>
          <a:prstGeom prst="wedgeRoundRectCallout">
            <a:avLst>
              <a:gd name="adj1" fmla="val -57167"/>
              <a:gd name="adj2" fmla="val -95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This upper graph shows the gang performance over an 8 hour shift on Douglas Fir. Each bar is the last 30 cant average percent speed increase over optimizer speeds.   The black line shows the increased average is holding steady near 16% even without a saw change for that shift.</a:t>
            </a:r>
            <a:endParaRPr lang="en-US" dirty="0">
              <a:latin typeface="Arial" panose="020B060402020202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073A4DB3-7DC5-44F6-8D51-37FAE290CC48}"/>
              </a:ext>
            </a:extLst>
          </p:cNvPr>
          <p:cNvSpPr/>
          <p:nvPr/>
        </p:nvSpPr>
        <p:spPr>
          <a:xfrm>
            <a:off x="914400" y="5284376"/>
            <a:ext cx="11123614" cy="470093"/>
          </a:xfrm>
          <a:prstGeom prst="wedgeRoundRectCallout">
            <a:avLst>
              <a:gd name="adj1" fmla="val -689"/>
              <a:gd name="adj2" fmla="val 1071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Each bar is the last single cant speed increase in the 15 min window, which can be a decrease if needed to save  saws </a:t>
            </a:r>
            <a:endParaRPr lang="en-US"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5AE07C6A-9C8D-4DC7-BFB3-53C4AD5ACD1C}"/>
                  </a:ext>
                </a:extLst>
              </p14:cNvPr>
              <p14:cNvContentPartPr/>
              <p14:nvPr/>
            </p14:nvContentPartPr>
            <p14:xfrm>
              <a:off x="734874" y="503170"/>
              <a:ext cx="9560160" cy="154440"/>
            </p14:xfrm>
          </p:contentPart>
        </mc:Choice>
        <mc:Fallback xmlns="">
          <p:pic>
            <p:nvPicPr>
              <p:cNvPr id="6" name="Ink 5">
                <a:extLst>
                  <a:ext uri="{FF2B5EF4-FFF2-40B4-BE49-F238E27FC236}">
                    <a16:creationId xmlns:a16="http://schemas.microsoft.com/office/drawing/2014/main" id="{5AE07C6A-9C8D-4DC7-BFB3-53C4AD5ACD1C}"/>
                  </a:ext>
                </a:extLst>
              </p:cNvPr>
              <p:cNvPicPr/>
              <p:nvPr/>
            </p:nvPicPr>
            <p:blipFill>
              <a:blip r:embed="rId10"/>
              <a:stretch>
                <a:fillRect/>
              </a:stretch>
            </p:blipFill>
            <p:spPr>
              <a:xfrm>
                <a:off x="680874" y="395170"/>
                <a:ext cx="966780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81197D6D-F87F-41FE-8344-6409320DBCB9}"/>
                  </a:ext>
                </a:extLst>
              </p14:cNvPr>
              <p14:cNvContentPartPr/>
              <p14:nvPr/>
            </p14:nvContentPartPr>
            <p14:xfrm>
              <a:off x="10300434" y="656890"/>
              <a:ext cx="360" cy="360"/>
            </p14:xfrm>
          </p:contentPart>
        </mc:Choice>
        <mc:Fallback xmlns="">
          <p:pic>
            <p:nvPicPr>
              <p:cNvPr id="7" name="Ink 6">
                <a:extLst>
                  <a:ext uri="{FF2B5EF4-FFF2-40B4-BE49-F238E27FC236}">
                    <a16:creationId xmlns:a16="http://schemas.microsoft.com/office/drawing/2014/main" id="{81197D6D-F87F-41FE-8344-6409320DBCB9}"/>
                  </a:ext>
                </a:extLst>
              </p:cNvPr>
              <p:cNvPicPr/>
              <p:nvPr/>
            </p:nvPicPr>
            <p:blipFill>
              <a:blip r:embed="rId12"/>
              <a:stretch>
                <a:fillRect/>
              </a:stretch>
            </p:blipFill>
            <p:spPr>
              <a:xfrm>
                <a:off x="10246434" y="54889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6597309B-515D-4367-888D-31035D521890}"/>
                  </a:ext>
                </a:extLst>
              </p14:cNvPr>
              <p14:cNvContentPartPr/>
              <p14:nvPr/>
            </p14:nvContentPartPr>
            <p14:xfrm>
              <a:off x="10300434" y="656890"/>
              <a:ext cx="360" cy="360"/>
            </p14:xfrm>
          </p:contentPart>
        </mc:Choice>
        <mc:Fallback xmlns="">
          <p:pic>
            <p:nvPicPr>
              <p:cNvPr id="9" name="Ink 8">
                <a:extLst>
                  <a:ext uri="{FF2B5EF4-FFF2-40B4-BE49-F238E27FC236}">
                    <a16:creationId xmlns:a16="http://schemas.microsoft.com/office/drawing/2014/main" id="{6597309B-515D-4367-888D-31035D521890}"/>
                  </a:ext>
                </a:extLst>
              </p:cNvPr>
              <p:cNvPicPr/>
              <p:nvPr/>
            </p:nvPicPr>
            <p:blipFill>
              <a:blip r:embed="rId14"/>
              <a:stretch>
                <a:fillRect/>
              </a:stretch>
            </p:blipFill>
            <p:spPr>
              <a:xfrm>
                <a:off x="10246434" y="54889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357DFE8F-9DA4-4640-B71B-2FF8678ECA8B}"/>
                  </a:ext>
                </a:extLst>
              </p14:cNvPr>
              <p14:cNvContentPartPr/>
              <p14:nvPr/>
            </p14:nvContentPartPr>
            <p14:xfrm>
              <a:off x="10300434" y="656890"/>
              <a:ext cx="1672560" cy="65880"/>
            </p14:xfrm>
          </p:contentPart>
        </mc:Choice>
        <mc:Fallback xmlns="">
          <p:pic>
            <p:nvPicPr>
              <p:cNvPr id="13" name="Ink 12">
                <a:extLst>
                  <a:ext uri="{FF2B5EF4-FFF2-40B4-BE49-F238E27FC236}">
                    <a16:creationId xmlns:a16="http://schemas.microsoft.com/office/drawing/2014/main" id="{357DFE8F-9DA4-4640-B71B-2FF8678ECA8B}"/>
                  </a:ext>
                </a:extLst>
              </p:cNvPr>
              <p:cNvPicPr/>
              <p:nvPr/>
            </p:nvPicPr>
            <p:blipFill>
              <a:blip r:embed="rId16"/>
              <a:stretch>
                <a:fillRect/>
              </a:stretch>
            </p:blipFill>
            <p:spPr>
              <a:xfrm>
                <a:off x="10246446" y="549477"/>
                <a:ext cx="1780177" cy="28034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13157BA9-450B-4D5E-921F-0116F0EFCFC2}"/>
                  </a:ext>
                </a:extLst>
              </p14:cNvPr>
              <p14:cNvContentPartPr/>
              <p14:nvPr/>
            </p14:nvContentPartPr>
            <p14:xfrm>
              <a:off x="663594" y="4057090"/>
              <a:ext cx="11201400" cy="329400"/>
            </p14:xfrm>
          </p:contentPart>
        </mc:Choice>
        <mc:Fallback xmlns="">
          <p:pic>
            <p:nvPicPr>
              <p:cNvPr id="14" name="Ink 13">
                <a:extLst>
                  <a:ext uri="{FF2B5EF4-FFF2-40B4-BE49-F238E27FC236}">
                    <a16:creationId xmlns:a16="http://schemas.microsoft.com/office/drawing/2014/main" id="{13157BA9-450B-4D5E-921F-0116F0EFCFC2}"/>
                  </a:ext>
                </a:extLst>
              </p:cNvPr>
              <p:cNvPicPr/>
              <p:nvPr/>
            </p:nvPicPr>
            <p:blipFill>
              <a:blip r:embed="rId18"/>
              <a:stretch>
                <a:fillRect/>
              </a:stretch>
            </p:blipFill>
            <p:spPr>
              <a:xfrm>
                <a:off x="609594" y="3949090"/>
                <a:ext cx="11309040" cy="545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504E250E-656F-4948-9235-7823F5657526}"/>
                  </a:ext>
                </a:extLst>
              </p14:cNvPr>
              <p14:cNvContentPartPr/>
              <p14:nvPr/>
            </p14:nvContentPartPr>
            <p14:xfrm>
              <a:off x="11871834" y="4385770"/>
              <a:ext cx="360" cy="360"/>
            </p14:xfrm>
          </p:contentPart>
        </mc:Choice>
        <mc:Fallback xmlns="">
          <p:pic>
            <p:nvPicPr>
              <p:cNvPr id="15" name="Ink 14">
                <a:extLst>
                  <a:ext uri="{FF2B5EF4-FFF2-40B4-BE49-F238E27FC236}">
                    <a16:creationId xmlns:a16="http://schemas.microsoft.com/office/drawing/2014/main" id="{504E250E-656F-4948-9235-7823F5657526}"/>
                  </a:ext>
                </a:extLst>
              </p:cNvPr>
              <p:cNvPicPr/>
              <p:nvPr/>
            </p:nvPicPr>
            <p:blipFill>
              <a:blip r:embed="rId14"/>
              <a:stretch>
                <a:fillRect/>
              </a:stretch>
            </p:blipFill>
            <p:spPr>
              <a:xfrm>
                <a:off x="11817834" y="427777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F5E56017-C796-4663-85DE-993689B9016F}"/>
                  </a:ext>
                </a:extLst>
              </p14:cNvPr>
              <p14:cNvContentPartPr/>
              <p14:nvPr/>
            </p14:nvContentPartPr>
            <p14:xfrm>
              <a:off x="242034" y="503170"/>
              <a:ext cx="125280" cy="360"/>
            </p14:xfrm>
          </p:contentPart>
        </mc:Choice>
        <mc:Fallback xmlns="">
          <p:pic>
            <p:nvPicPr>
              <p:cNvPr id="16" name="Ink 15">
                <a:extLst>
                  <a:ext uri="{FF2B5EF4-FFF2-40B4-BE49-F238E27FC236}">
                    <a16:creationId xmlns:a16="http://schemas.microsoft.com/office/drawing/2014/main" id="{F5E56017-C796-4663-85DE-993689B9016F}"/>
                  </a:ext>
                </a:extLst>
              </p:cNvPr>
              <p:cNvPicPr/>
              <p:nvPr/>
            </p:nvPicPr>
            <p:blipFill>
              <a:blip r:embed="rId21"/>
              <a:stretch>
                <a:fillRect/>
              </a:stretch>
            </p:blipFill>
            <p:spPr>
              <a:xfrm>
                <a:off x="188034" y="395170"/>
                <a:ext cx="232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A6C426FC-B8A1-4011-84DA-4C9E00CEA252}"/>
                  </a:ext>
                </a:extLst>
              </p14:cNvPr>
              <p14:cNvContentPartPr/>
              <p14:nvPr/>
            </p14:nvContentPartPr>
            <p14:xfrm>
              <a:off x="170754" y="4056730"/>
              <a:ext cx="252720" cy="17280"/>
            </p14:xfrm>
          </p:contentPart>
        </mc:Choice>
        <mc:Fallback xmlns="">
          <p:pic>
            <p:nvPicPr>
              <p:cNvPr id="17" name="Ink 16">
                <a:extLst>
                  <a:ext uri="{FF2B5EF4-FFF2-40B4-BE49-F238E27FC236}">
                    <a16:creationId xmlns:a16="http://schemas.microsoft.com/office/drawing/2014/main" id="{A6C426FC-B8A1-4011-84DA-4C9E00CEA252}"/>
                  </a:ext>
                </a:extLst>
              </p:cNvPr>
              <p:cNvPicPr/>
              <p:nvPr/>
            </p:nvPicPr>
            <p:blipFill>
              <a:blip r:embed="rId23"/>
              <a:stretch>
                <a:fillRect/>
              </a:stretch>
            </p:blipFill>
            <p:spPr>
              <a:xfrm>
                <a:off x="116677" y="3946432"/>
                <a:ext cx="360514" cy="237508"/>
              </a:xfrm>
              <a:prstGeom prst="rect">
                <a:avLst/>
              </a:prstGeom>
            </p:spPr>
          </p:pic>
        </mc:Fallback>
      </mc:AlternateContent>
    </p:spTree>
    <p:extLst>
      <p:ext uri="{BB962C8B-B14F-4D97-AF65-F5344CB8AC3E}">
        <p14:creationId xmlns:p14="http://schemas.microsoft.com/office/powerpoint/2010/main" val="2197922905"/>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F340-BA0B-47DA-B72A-5881C49EAEF0}"/>
              </a:ext>
            </a:extLst>
          </p:cNvPr>
          <p:cNvSpPr>
            <a:spLocks noGrp="1"/>
          </p:cNvSpPr>
          <p:nvPr>
            <p:ph type="title"/>
          </p:nvPr>
        </p:nvSpPr>
        <p:spPr>
          <a:xfrm>
            <a:off x="842872" y="219277"/>
            <a:ext cx="7372605" cy="972427"/>
          </a:xfrm>
        </p:spPr>
        <p:txBody>
          <a:bodyPr/>
          <a:lstStyle/>
          <a:p>
            <a:r>
              <a:rPr lang="en-US" b="1" dirty="0">
                <a:solidFill>
                  <a:schemeClr val="accent2"/>
                </a:solidFill>
              </a:rPr>
              <a:t>      </a:t>
            </a:r>
            <a:r>
              <a:rPr lang="en-US" b="1" dirty="0">
                <a:latin typeface="+mn-lt"/>
              </a:rPr>
              <a:t>Effective Feedback</a:t>
            </a:r>
            <a:endParaRPr lang="en-US" sz="3800" b="1" dirty="0">
              <a:solidFill>
                <a:schemeClr val="bg2">
                  <a:lumMod val="25000"/>
                </a:schemeClr>
              </a:solidFill>
              <a:latin typeface="+mn-lt"/>
            </a:endParaRPr>
          </a:p>
        </p:txBody>
      </p:sp>
      <p:sp>
        <p:nvSpPr>
          <p:cNvPr id="6" name="Content Placeholder 5">
            <a:extLst>
              <a:ext uri="{FF2B5EF4-FFF2-40B4-BE49-F238E27FC236}">
                <a16:creationId xmlns:a16="http://schemas.microsoft.com/office/drawing/2014/main" id="{161C4378-8E32-489A-960A-590F7474DCB4}"/>
              </a:ext>
            </a:extLst>
          </p:cNvPr>
          <p:cNvSpPr>
            <a:spLocks noGrp="1"/>
          </p:cNvSpPr>
          <p:nvPr>
            <p:ph idx="1"/>
          </p:nvPr>
        </p:nvSpPr>
        <p:spPr>
          <a:xfrm>
            <a:off x="1343219" y="1421934"/>
            <a:ext cx="5686908" cy="5436066"/>
          </a:xfrm>
        </p:spPr>
        <p:txBody>
          <a:bodyPr>
            <a:normAutofit lnSpcReduction="10000"/>
          </a:bodyPr>
          <a:lstStyle/>
          <a:p>
            <a:pPr marL="0" indent="0">
              <a:buNone/>
            </a:pPr>
            <a:r>
              <a:rPr lang="en-US" dirty="0"/>
              <a:t>Allows the cutting process to:</a:t>
            </a:r>
          </a:p>
          <a:p>
            <a:r>
              <a:rPr lang="en-US" dirty="0"/>
              <a:t>react immediately to anomalies </a:t>
            </a:r>
          </a:p>
          <a:p>
            <a:r>
              <a:rPr lang="en-US" dirty="0"/>
              <a:t>adapt to changing conditions </a:t>
            </a:r>
          </a:p>
          <a:p>
            <a:r>
              <a:rPr lang="en-US" dirty="0"/>
              <a:t>maintain accuracy</a:t>
            </a:r>
          </a:p>
          <a:p>
            <a:r>
              <a:rPr lang="en-US" dirty="0"/>
              <a:t>get maximum throughput. </a:t>
            </a:r>
          </a:p>
          <a:p>
            <a:pPr marL="0" indent="0">
              <a:buNone/>
            </a:pPr>
            <a:endParaRPr lang="en-US" dirty="0"/>
          </a:p>
          <a:p>
            <a:pPr marL="0" indent="0">
              <a:buNone/>
            </a:pPr>
            <a:r>
              <a:rPr lang="en-US" dirty="0"/>
              <a:t>Wood is very non-homogeneous and without </a:t>
            </a:r>
            <a:r>
              <a:rPr lang="en-US" b="1" dirty="0"/>
              <a:t>Effective</a:t>
            </a:r>
            <a:r>
              <a:rPr lang="en-US" dirty="0"/>
              <a:t> feedback: </a:t>
            </a:r>
          </a:p>
          <a:p>
            <a:r>
              <a:rPr lang="en-US" dirty="0"/>
              <a:t>saws will deviate </a:t>
            </a:r>
          </a:p>
          <a:p>
            <a:r>
              <a:rPr lang="en-US" dirty="0"/>
              <a:t>become damaged </a:t>
            </a:r>
          </a:p>
          <a:p>
            <a:r>
              <a:rPr lang="en-US" dirty="0"/>
              <a:t>and cause downtime. </a:t>
            </a:r>
          </a:p>
          <a:p>
            <a:endParaRPr lang="en-US" dirty="0"/>
          </a:p>
        </p:txBody>
      </p:sp>
      <p:pic>
        <p:nvPicPr>
          <p:cNvPr id="7" name="Picture 6">
            <a:extLst>
              <a:ext uri="{FF2B5EF4-FFF2-40B4-BE49-F238E27FC236}">
                <a16:creationId xmlns:a16="http://schemas.microsoft.com/office/drawing/2014/main" id="{E3C1E1C8-812E-FB92-442E-93FAFD7BC4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40133" y="0"/>
            <a:ext cx="5251867" cy="6796532"/>
          </a:xfrm>
          <a:prstGeom prst="rect">
            <a:avLst/>
          </a:prstGeom>
        </p:spPr>
      </p:pic>
    </p:spTree>
    <p:extLst>
      <p:ext uri="{BB962C8B-B14F-4D97-AF65-F5344CB8AC3E}">
        <p14:creationId xmlns:p14="http://schemas.microsoft.com/office/powerpoint/2010/main" val="2779976034"/>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DC83D-054C-5DCC-507D-13EBC3FF8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AF7DA2-76AD-1D21-886C-BBC9E96193F1}"/>
              </a:ext>
            </a:extLst>
          </p:cNvPr>
          <p:cNvSpPr>
            <a:spLocks noGrp="1"/>
          </p:cNvSpPr>
          <p:nvPr>
            <p:ph type="title"/>
          </p:nvPr>
        </p:nvSpPr>
        <p:spPr>
          <a:xfrm>
            <a:off x="242957" y="269449"/>
            <a:ext cx="11533807" cy="972427"/>
          </a:xfrm>
        </p:spPr>
        <p:txBody>
          <a:bodyPr>
            <a:normAutofit/>
          </a:bodyPr>
          <a:lstStyle/>
          <a:p>
            <a:pPr algn="ctr"/>
            <a:r>
              <a:rPr lang="en-US" b="1" dirty="0">
                <a:latin typeface="+mn-lt"/>
              </a:rPr>
              <a:t>Force</a:t>
            </a:r>
            <a:r>
              <a:rPr lang="en-US" b="1" dirty="0"/>
              <a:t> </a:t>
            </a:r>
            <a:r>
              <a:rPr lang="en-US" b="1" dirty="0">
                <a:latin typeface="+mn-lt"/>
              </a:rPr>
              <a:t>Feedback Invention</a:t>
            </a:r>
            <a:endParaRPr lang="en-US" sz="3800" b="1" dirty="0">
              <a:solidFill>
                <a:schemeClr val="bg2">
                  <a:lumMod val="25000"/>
                </a:schemeClr>
              </a:solidFill>
              <a:latin typeface="+mn-lt"/>
            </a:endParaRPr>
          </a:p>
        </p:txBody>
      </p:sp>
      <p:pic>
        <p:nvPicPr>
          <p:cNvPr id="5" name="Picture 4">
            <a:extLst>
              <a:ext uri="{FF2B5EF4-FFF2-40B4-BE49-F238E27FC236}">
                <a16:creationId xmlns:a16="http://schemas.microsoft.com/office/drawing/2014/main" id="{52DC45F8-8EB3-AB25-B116-7161C84B7C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09706" y="1302571"/>
            <a:ext cx="3782294" cy="4894733"/>
          </a:xfrm>
          <a:prstGeom prst="rect">
            <a:avLst/>
          </a:prstGeom>
        </p:spPr>
      </p:pic>
      <p:sp>
        <p:nvSpPr>
          <p:cNvPr id="6" name="Content Placeholder 5">
            <a:extLst>
              <a:ext uri="{FF2B5EF4-FFF2-40B4-BE49-F238E27FC236}">
                <a16:creationId xmlns:a16="http://schemas.microsoft.com/office/drawing/2014/main" id="{7E2465F9-2619-630E-1459-C9AA9A032382}"/>
              </a:ext>
            </a:extLst>
          </p:cNvPr>
          <p:cNvSpPr>
            <a:spLocks noGrp="1"/>
          </p:cNvSpPr>
          <p:nvPr>
            <p:ph idx="1"/>
          </p:nvPr>
        </p:nvSpPr>
        <p:spPr>
          <a:xfrm>
            <a:off x="160805" y="1421934"/>
            <a:ext cx="8475195" cy="5436066"/>
          </a:xfrm>
        </p:spPr>
        <p:txBody>
          <a:bodyPr>
            <a:normAutofit/>
          </a:bodyPr>
          <a:lstStyle/>
          <a:p>
            <a:r>
              <a:rPr lang="en-US" dirty="0"/>
              <a:t>Measuring </a:t>
            </a:r>
            <a:r>
              <a:rPr lang="en-US" b="1" dirty="0"/>
              <a:t>lateral forces </a:t>
            </a:r>
            <a:r>
              <a:rPr lang="en-US" dirty="0"/>
              <a:t>directly on </a:t>
            </a:r>
            <a:r>
              <a:rPr lang="en-US" b="1" dirty="0"/>
              <a:t>Bandsaw blades</a:t>
            </a:r>
          </a:p>
          <a:p>
            <a:r>
              <a:rPr lang="en-US" dirty="0"/>
              <a:t>The physics of motion demand that </a:t>
            </a:r>
            <a:r>
              <a:rPr lang="en-US" b="1" dirty="0"/>
              <a:t>force happens first, causing acceleration and then displacement happens</a:t>
            </a:r>
            <a:r>
              <a:rPr lang="en-US" dirty="0"/>
              <a:t>. </a:t>
            </a:r>
          </a:p>
          <a:p>
            <a:r>
              <a:rPr lang="en-US" dirty="0"/>
              <a:t>Think about the inertial force you feel when your vehicle </a:t>
            </a:r>
            <a:r>
              <a:rPr lang="en-US" b="1" dirty="0"/>
              <a:t>first</a:t>
            </a:r>
            <a:r>
              <a:rPr lang="en-US" dirty="0"/>
              <a:t> starts to accel or decel.  </a:t>
            </a:r>
          </a:p>
          <a:p>
            <a:r>
              <a:rPr lang="en-US" dirty="0"/>
              <a:t>A blade </a:t>
            </a:r>
            <a:r>
              <a:rPr lang="en-US" i="1" dirty="0"/>
              <a:t>feels</a:t>
            </a:r>
            <a:r>
              <a:rPr lang="en-US" dirty="0"/>
              <a:t> steering force </a:t>
            </a:r>
            <a:r>
              <a:rPr lang="en-US" b="1" dirty="0"/>
              <a:t>before</a:t>
            </a:r>
            <a:r>
              <a:rPr lang="en-US" dirty="0"/>
              <a:t> deviation occurs and the </a:t>
            </a:r>
            <a:r>
              <a:rPr lang="en-US" b="1" dirty="0"/>
              <a:t>feedspeed can be preemptively adjusted</a:t>
            </a:r>
            <a:r>
              <a:rPr lang="en-US" dirty="0"/>
              <a:t> proportionally, </a:t>
            </a:r>
            <a:r>
              <a:rPr lang="en-US" b="1" dirty="0"/>
              <a:t>slowing only when needed</a:t>
            </a:r>
            <a:r>
              <a:rPr lang="en-US" dirty="0"/>
              <a:t>, then instantly ramping back up.  </a:t>
            </a:r>
          </a:p>
          <a:p>
            <a:r>
              <a:rPr lang="en-US" dirty="0"/>
              <a:t>No more need to run conservative speeds to prevent deviation and crashes.</a:t>
            </a:r>
          </a:p>
          <a:p>
            <a:pPr marL="0" indent="0">
              <a:buNone/>
            </a:pPr>
            <a:endParaRPr lang="en-US" dirty="0"/>
          </a:p>
        </p:txBody>
      </p:sp>
    </p:spTree>
    <p:extLst>
      <p:ext uri="{BB962C8B-B14F-4D97-AF65-F5344CB8AC3E}">
        <p14:creationId xmlns:p14="http://schemas.microsoft.com/office/powerpoint/2010/main" val="1217312822"/>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F340-BA0B-47DA-B72A-5881C49EAEF0}"/>
              </a:ext>
            </a:extLst>
          </p:cNvPr>
          <p:cNvSpPr>
            <a:spLocks noGrp="1"/>
          </p:cNvSpPr>
          <p:nvPr>
            <p:ph type="title"/>
          </p:nvPr>
        </p:nvSpPr>
        <p:spPr>
          <a:xfrm>
            <a:off x="905934" y="269449"/>
            <a:ext cx="8596668" cy="972427"/>
          </a:xfrm>
        </p:spPr>
        <p:txBody>
          <a:bodyPr/>
          <a:lstStyle/>
          <a:p>
            <a:r>
              <a:rPr lang="en-US" b="1" dirty="0">
                <a:solidFill>
                  <a:schemeClr val="accent2"/>
                </a:solidFill>
              </a:rPr>
              <a:t>        </a:t>
            </a:r>
            <a:r>
              <a:rPr lang="en-US" sz="3800" b="1" dirty="0">
                <a:solidFill>
                  <a:schemeClr val="bg2">
                    <a:lumMod val="25000"/>
                  </a:schemeClr>
                </a:solidFill>
                <a:latin typeface="+mn-lt"/>
              </a:rPr>
              <a:t>With Saw-ADD you get…</a:t>
            </a:r>
          </a:p>
        </p:txBody>
      </p:sp>
      <p:sp>
        <p:nvSpPr>
          <p:cNvPr id="6" name="Content Placeholder 5">
            <a:extLst>
              <a:ext uri="{FF2B5EF4-FFF2-40B4-BE49-F238E27FC236}">
                <a16:creationId xmlns:a16="http://schemas.microsoft.com/office/drawing/2014/main" id="{161C4378-8E32-489A-960A-590F7474DCB4}"/>
              </a:ext>
            </a:extLst>
          </p:cNvPr>
          <p:cNvSpPr>
            <a:spLocks noGrp="1"/>
          </p:cNvSpPr>
          <p:nvPr>
            <p:ph idx="1"/>
          </p:nvPr>
        </p:nvSpPr>
        <p:spPr>
          <a:xfrm>
            <a:off x="360501" y="625642"/>
            <a:ext cx="4413639" cy="6307860"/>
          </a:xfrm>
        </p:spPr>
        <p:txBody>
          <a:bodyPr>
            <a:normAutofit/>
          </a:bodyPr>
          <a:lstStyle/>
          <a:p>
            <a:pPr marL="0" indent="0">
              <a:buNone/>
            </a:pPr>
            <a:endParaRPr lang="en-US" sz="2800" b="1" dirty="0">
              <a:solidFill>
                <a:schemeClr val="tx2">
                  <a:lumMod val="90000"/>
                </a:schemeClr>
              </a:solidFill>
            </a:endParaRPr>
          </a:p>
          <a:p>
            <a:pPr lvl="0"/>
            <a:r>
              <a:rPr lang="en-US" b="1" dirty="0"/>
              <a:t> Increases up to 15%, </a:t>
            </a:r>
            <a:r>
              <a:rPr lang="en-US" sz="1800" b="1" dirty="0"/>
              <a:t>(</a:t>
            </a:r>
            <a:r>
              <a:rPr lang="en-US" sz="1800" dirty="0"/>
              <a:t>because 80% of wood can be cut faster) </a:t>
            </a:r>
          </a:p>
          <a:p>
            <a:pPr lvl="0"/>
            <a:r>
              <a:rPr lang="en-US" dirty="0"/>
              <a:t>Higher recovery </a:t>
            </a:r>
          </a:p>
          <a:p>
            <a:pPr lvl="0"/>
            <a:r>
              <a:rPr lang="en-US" dirty="0"/>
              <a:t>Better grade</a:t>
            </a:r>
          </a:p>
          <a:p>
            <a:pPr lvl="0"/>
            <a:r>
              <a:rPr lang="en-US" dirty="0"/>
              <a:t>Less saw damage</a:t>
            </a:r>
          </a:p>
          <a:p>
            <a:pPr lvl="0"/>
            <a:r>
              <a:rPr lang="en-US" dirty="0"/>
              <a:t>Less downtime</a:t>
            </a:r>
          </a:p>
          <a:p>
            <a:pPr lvl="0"/>
            <a:r>
              <a:rPr lang="en-US" dirty="0"/>
              <a:t>Lower maintenance </a:t>
            </a:r>
          </a:p>
          <a:p>
            <a:pPr lvl="0"/>
            <a:r>
              <a:rPr lang="en-US" dirty="0"/>
              <a:t>Longer machine life</a:t>
            </a:r>
          </a:p>
          <a:p>
            <a:pPr lvl="0"/>
            <a:r>
              <a:rPr lang="en-US" dirty="0"/>
              <a:t>Payback less than</a:t>
            </a:r>
            <a:r>
              <a:rPr lang="en-US" b="1" dirty="0"/>
              <a:t> two months</a:t>
            </a:r>
            <a:endParaRPr lang="en-US" dirty="0"/>
          </a:p>
          <a:p>
            <a:endParaRPr lang="en-US" dirty="0"/>
          </a:p>
        </p:txBody>
      </p:sp>
      <p:pic>
        <p:nvPicPr>
          <p:cNvPr id="8" name="Picture 7">
            <a:extLst>
              <a:ext uri="{FF2B5EF4-FFF2-40B4-BE49-F238E27FC236}">
                <a16:creationId xmlns:a16="http://schemas.microsoft.com/office/drawing/2014/main" id="{FC015866-EC0B-423C-99DC-46D8C0D07B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74141" y="1407359"/>
            <a:ext cx="7268125" cy="5450188"/>
          </a:xfrm>
          <a:prstGeom prst="rect">
            <a:avLst/>
          </a:prstGeom>
        </p:spPr>
      </p:pic>
      <p:pic>
        <p:nvPicPr>
          <p:cNvPr id="3" name="Picture 2" descr="A close up of a logo&#10;&#10;Description automatically generated">
            <a:extLst>
              <a:ext uri="{FF2B5EF4-FFF2-40B4-BE49-F238E27FC236}">
                <a16:creationId xmlns:a16="http://schemas.microsoft.com/office/drawing/2014/main" id="{389EAEC5-9091-4242-A680-085D94DDC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69" y="219277"/>
            <a:ext cx="3338982" cy="938064"/>
          </a:xfrm>
          <a:prstGeom prst="rect">
            <a:avLst/>
          </a:prstGeom>
        </p:spPr>
      </p:pic>
    </p:spTree>
    <p:extLst>
      <p:ext uri="{BB962C8B-B14F-4D97-AF65-F5344CB8AC3E}">
        <p14:creationId xmlns:p14="http://schemas.microsoft.com/office/powerpoint/2010/main" val="1848918388"/>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97E7A-60B9-4CF4-A7F9-1720981CB9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2539" y="0"/>
            <a:ext cx="8572499" cy="6857999"/>
          </a:xfrm>
          <a:prstGeom prst="rect">
            <a:avLst/>
          </a:prstGeom>
        </p:spPr>
      </p:pic>
    </p:spTree>
    <p:extLst>
      <p:ext uri="{BB962C8B-B14F-4D97-AF65-F5344CB8AC3E}">
        <p14:creationId xmlns:p14="http://schemas.microsoft.com/office/powerpoint/2010/main" val="3026520971"/>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30912601-4350-465C-AEA3-BC9A30EEB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212" y="203041"/>
            <a:ext cx="9197788" cy="6597466"/>
          </a:xfrm>
          <a:prstGeom prst="rect">
            <a:avLst/>
          </a:prstGeom>
        </p:spPr>
      </p:pic>
      <p:sp>
        <p:nvSpPr>
          <p:cNvPr id="8" name="Speech Bubble: Rectangle with Corners Rounded 7">
            <a:extLst>
              <a:ext uri="{FF2B5EF4-FFF2-40B4-BE49-F238E27FC236}">
                <a16:creationId xmlns:a16="http://schemas.microsoft.com/office/drawing/2014/main" id="{90EADB01-43C4-4BDE-94C1-BE578DA78048}"/>
              </a:ext>
            </a:extLst>
          </p:cNvPr>
          <p:cNvSpPr/>
          <p:nvPr/>
        </p:nvSpPr>
        <p:spPr>
          <a:xfrm>
            <a:off x="107576" y="449436"/>
            <a:ext cx="2392771" cy="5508301"/>
          </a:xfrm>
          <a:prstGeom prst="wedgeRoundRectCallout">
            <a:avLst>
              <a:gd name="adj1" fmla="val 81684"/>
              <a:gd name="adj2" fmla="val -260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763613-6E67-4015-B322-FEBDC20B4F1B}"/>
              </a:ext>
            </a:extLst>
          </p:cNvPr>
          <p:cNvSpPr>
            <a:spLocks noGrp="1"/>
          </p:cNvSpPr>
          <p:nvPr>
            <p:ph type="title"/>
          </p:nvPr>
        </p:nvSpPr>
        <p:spPr>
          <a:xfrm>
            <a:off x="107576" y="-8248"/>
            <a:ext cx="2378636" cy="6866248"/>
          </a:xfrm>
        </p:spPr>
        <p:txBody>
          <a:bodyPr>
            <a:normAutofit/>
          </a:bodyPr>
          <a:lstStyle/>
          <a:p>
            <a:pPr algn="ctr"/>
            <a:r>
              <a:rPr lang="en-US" sz="2500" b="1">
                <a:solidFill>
                  <a:schemeClr val="bg1"/>
                </a:solidFill>
              </a:rPr>
              <a:t>Month of data showing a nearly 8% average speed increase across all depths of cut</a:t>
            </a:r>
            <a:br>
              <a:rPr lang="en-US" sz="4000" b="1" i="1">
                <a:solidFill>
                  <a:schemeClr val="bg1"/>
                </a:solidFill>
              </a:rPr>
            </a:br>
            <a:r>
              <a:rPr lang="en-US" sz="2500" b="1">
                <a:solidFill>
                  <a:schemeClr val="bg1"/>
                </a:solidFill>
              </a:rPr>
              <a:t>The red line is before Saw-ADD.  The green line is after.  Each dot on the lines represents 100’s of logs in each depth of cut</a:t>
            </a:r>
            <a:br>
              <a:rPr lang="en-US" sz="2500">
                <a:solidFill>
                  <a:schemeClr val="accent2"/>
                </a:solidFill>
              </a:rPr>
            </a:br>
            <a:endParaRPr lang="en-US" sz="2500">
              <a:solidFill>
                <a:schemeClr val="accent2"/>
              </a:solidFill>
            </a:endParaRPr>
          </a:p>
        </p:txBody>
      </p:sp>
      <p:sp>
        <p:nvSpPr>
          <p:cNvPr id="3" name="TextBox 2">
            <a:extLst>
              <a:ext uri="{FF2B5EF4-FFF2-40B4-BE49-F238E27FC236}">
                <a16:creationId xmlns:a16="http://schemas.microsoft.com/office/drawing/2014/main" id="{4CB33F65-D5E5-433E-A0E9-9D0C86438DBA}"/>
              </a:ext>
            </a:extLst>
          </p:cNvPr>
          <p:cNvSpPr txBox="1"/>
          <p:nvPr/>
        </p:nvSpPr>
        <p:spPr>
          <a:xfrm>
            <a:off x="4530991" y="320591"/>
            <a:ext cx="4744491" cy="369332"/>
          </a:xfrm>
          <a:prstGeom prst="rect">
            <a:avLst/>
          </a:prstGeom>
          <a:noFill/>
        </p:spPr>
        <p:txBody>
          <a:bodyPr wrap="square" rtlCol="0">
            <a:spAutoFit/>
          </a:bodyPr>
          <a:lstStyle/>
          <a:p>
            <a:r>
              <a:rPr lang="en-US" b="1">
                <a:solidFill>
                  <a:schemeClr val="bg1"/>
                </a:solidFill>
              </a:rPr>
              <a:t>Each line-dot represents hundreds of logs.</a:t>
            </a:r>
          </a:p>
        </p:txBody>
      </p:sp>
      <p:pic>
        <p:nvPicPr>
          <p:cNvPr id="4" name="Picture 3" descr="A close up of a logo&#10;&#10;Description automatically generated">
            <a:extLst>
              <a:ext uri="{FF2B5EF4-FFF2-40B4-BE49-F238E27FC236}">
                <a16:creationId xmlns:a16="http://schemas.microsoft.com/office/drawing/2014/main" id="{7C9A49FD-DA41-4DE9-8B6F-149EC353E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0327" y="2378389"/>
            <a:ext cx="3338982" cy="938064"/>
          </a:xfrm>
          <a:prstGeom prst="rect">
            <a:avLst/>
          </a:prstGeom>
        </p:spPr>
      </p:pic>
    </p:spTree>
    <p:extLst>
      <p:ext uri="{BB962C8B-B14F-4D97-AF65-F5344CB8AC3E}">
        <p14:creationId xmlns:p14="http://schemas.microsoft.com/office/powerpoint/2010/main" val="2300189412"/>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FE55E5FA-2161-4E41-AF24-AC431A190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56" y="2639650"/>
            <a:ext cx="12022853" cy="3415471"/>
          </a:xfrm>
          <a:prstGeom prst="rect">
            <a:avLst/>
          </a:prstGeom>
        </p:spPr>
      </p:pic>
      <p:sp>
        <p:nvSpPr>
          <p:cNvPr id="4" name="Speech Bubble: Rectangle with Corners Rounded 3">
            <a:extLst>
              <a:ext uri="{FF2B5EF4-FFF2-40B4-BE49-F238E27FC236}">
                <a16:creationId xmlns:a16="http://schemas.microsoft.com/office/drawing/2014/main" id="{66582A65-B3FD-469A-9D10-A81F111ECCE5}"/>
              </a:ext>
            </a:extLst>
          </p:cNvPr>
          <p:cNvSpPr/>
          <p:nvPr/>
        </p:nvSpPr>
        <p:spPr>
          <a:xfrm>
            <a:off x="252232" y="180665"/>
            <a:ext cx="9121738" cy="2094933"/>
          </a:xfrm>
          <a:prstGeom prst="wedgeRoundRectCallout">
            <a:avLst>
              <a:gd name="adj1" fmla="val -24952"/>
              <a:gd name="adj2" fmla="val 792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16E9D46-C6DE-4EFE-A5D9-F44E97B74A89}"/>
              </a:ext>
            </a:extLst>
          </p:cNvPr>
          <p:cNvSpPr txBox="1"/>
          <p:nvPr/>
        </p:nvSpPr>
        <p:spPr>
          <a:xfrm>
            <a:off x="372950" y="241143"/>
            <a:ext cx="8880301" cy="1754326"/>
          </a:xfrm>
          <a:prstGeom prst="rect">
            <a:avLst/>
          </a:prstGeom>
          <a:noFill/>
        </p:spPr>
        <p:txBody>
          <a:bodyPr wrap="square" rtlCol="0">
            <a:spAutoFit/>
          </a:bodyPr>
          <a:lstStyle/>
          <a:p>
            <a:r>
              <a:rPr lang="en-US" b="1">
                <a:solidFill>
                  <a:schemeClr val="bg1"/>
                </a:solidFill>
              </a:rPr>
              <a:t>Chart shows bandsaws performance over a shift sawing</a:t>
            </a:r>
            <a:r>
              <a:rPr lang="en-US" b="1" i="1">
                <a:solidFill>
                  <a:schemeClr val="bg1"/>
                </a:solidFill>
              </a:rPr>
              <a:t> frozen </a:t>
            </a:r>
            <a:r>
              <a:rPr lang="en-US" b="1">
                <a:solidFill>
                  <a:schemeClr val="bg1"/>
                </a:solidFill>
              </a:rPr>
              <a:t>wood.  Each bar is the 30 cant average percent speed increase over optimizer speeds.  Notice the increase reduces as the saws get tired.  Before Saw-ADD they would not have lasted an entire shift.  If left on past lunch they would have wrecked. The speed is increased by the requested 10% upon entry and then reduced as necessary through the log.  For nonfrozen wood the requested increase was as much as 15% and averaged over 10%. </a:t>
            </a: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9426212A-C43E-40CD-B4FB-F8546F43BA90}"/>
                  </a:ext>
                </a:extLst>
              </p14:cNvPr>
              <p14:cNvContentPartPr/>
              <p14:nvPr/>
            </p14:nvContentPartPr>
            <p14:xfrm>
              <a:off x="-281572" y="872273"/>
              <a:ext cx="360" cy="360"/>
            </p14:xfrm>
          </p:contentPart>
        </mc:Choice>
        <mc:Fallback xmlns="">
          <p:pic>
            <p:nvPicPr>
              <p:cNvPr id="13" name="Ink 12">
                <a:extLst>
                  <a:ext uri="{FF2B5EF4-FFF2-40B4-BE49-F238E27FC236}">
                    <a16:creationId xmlns:a16="http://schemas.microsoft.com/office/drawing/2014/main" id="{9426212A-C43E-40CD-B4FB-F8546F43BA90}"/>
                  </a:ext>
                </a:extLst>
              </p:cNvPr>
              <p:cNvPicPr/>
              <p:nvPr/>
            </p:nvPicPr>
            <p:blipFill>
              <a:blip r:embed="rId7"/>
              <a:stretch>
                <a:fillRect/>
              </a:stretch>
            </p:blipFill>
            <p:spPr>
              <a:xfrm>
                <a:off x="-344212" y="80927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D90995CC-76FA-4F50-A8DB-9CF6314EAF25}"/>
                  </a:ext>
                </a:extLst>
              </p14:cNvPr>
              <p14:cNvContentPartPr/>
              <p14:nvPr/>
            </p14:nvContentPartPr>
            <p14:xfrm>
              <a:off x="789545" y="2786566"/>
              <a:ext cx="1547640" cy="240120"/>
            </p14:xfrm>
          </p:contentPart>
        </mc:Choice>
        <mc:Fallback xmlns="">
          <p:pic>
            <p:nvPicPr>
              <p:cNvPr id="6" name="Ink 5">
                <a:extLst>
                  <a:ext uri="{FF2B5EF4-FFF2-40B4-BE49-F238E27FC236}">
                    <a16:creationId xmlns:a16="http://schemas.microsoft.com/office/drawing/2014/main" id="{D90995CC-76FA-4F50-A8DB-9CF6314EAF25}"/>
                  </a:ext>
                </a:extLst>
              </p:cNvPr>
              <p:cNvPicPr/>
              <p:nvPr/>
            </p:nvPicPr>
            <p:blipFill>
              <a:blip r:embed="rId9"/>
              <a:stretch>
                <a:fillRect/>
              </a:stretch>
            </p:blipFill>
            <p:spPr>
              <a:xfrm>
                <a:off x="735545" y="2678566"/>
                <a:ext cx="1655280"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2768384-7630-4F11-BE03-C0CA793B10B9}"/>
                  </a:ext>
                </a:extLst>
              </p14:cNvPr>
              <p14:cNvContentPartPr/>
              <p14:nvPr/>
            </p14:nvContentPartPr>
            <p14:xfrm>
              <a:off x="750665" y="2879806"/>
              <a:ext cx="1186200" cy="23040"/>
            </p14:xfrm>
          </p:contentPart>
        </mc:Choice>
        <mc:Fallback xmlns="">
          <p:pic>
            <p:nvPicPr>
              <p:cNvPr id="8" name="Ink 7">
                <a:extLst>
                  <a:ext uri="{FF2B5EF4-FFF2-40B4-BE49-F238E27FC236}">
                    <a16:creationId xmlns:a16="http://schemas.microsoft.com/office/drawing/2014/main" id="{92768384-7630-4F11-BE03-C0CA793B10B9}"/>
                  </a:ext>
                </a:extLst>
              </p:cNvPr>
              <p:cNvPicPr/>
              <p:nvPr/>
            </p:nvPicPr>
            <p:blipFill>
              <a:blip r:embed="rId11"/>
              <a:stretch>
                <a:fillRect/>
              </a:stretch>
            </p:blipFill>
            <p:spPr>
              <a:xfrm>
                <a:off x="696665" y="2771806"/>
                <a:ext cx="129384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0C724507-5FD2-4874-B9D5-9DD863C17C6C}"/>
                  </a:ext>
                </a:extLst>
              </p14:cNvPr>
              <p14:cNvContentPartPr/>
              <p14:nvPr/>
            </p14:nvContentPartPr>
            <p14:xfrm>
              <a:off x="10397225" y="1904926"/>
              <a:ext cx="360" cy="360"/>
            </p14:xfrm>
          </p:contentPart>
        </mc:Choice>
        <mc:Fallback xmlns="">
          <p:pic>
            <p:nvPicPr>
              <p:cNvPr id="9" name="Ink 8">
                <a:extLst>
                  <a:ext uri="{FF2B5EF4-FFF2-40B4-BE49-F238E27FC236}">
                    <a16:creationId xmlns:a16="http://schemas.microsoft.com/office/drawing/2014/main" id="{0C724507-5FD2-4874-B9D5-9DD863C17C6C}"/>
                  </a:ext>
                </a:extLst>
              </p:cNvPr>
              <p:cNvPicPr/>
              <p:nvPr/>
            </p:nvPicPr>
            <p:blipFill>
              <a:blip r:embed="rId13"/>
              <a:stretch>
                <a:fillRect/>
              </a:stretch>
            </p:blipFill>
            <p:spPr>
              <a:xfrm>
                <a:off x="10343585" y="1797286"/>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DCC31E22-C55B-4D61-A0E3-2A2195F57FA9}"/>
                  </a:ext>
                </a:extLst>
              </p14:cNvPr>
              <p14:cNvContentPartPr/>
              <p14:nvPr/>
            </p14:nvContentPartPr>
            <p14:xfrm>
              <a:off x="11454185" y="2704486"/>
              <a:ext cx="360" cy="360"/>
            </p14:xfrm>
          </p:contentPart>
        </mc:Choice>
        <mc:Fallback xmlns="">
          <p:pic>
            <p:nvPicPr>
              <p:cNvPr id="10" name="Ink 9">
                <a:extLst>
                  <a:ext uri="{FF2B5EF4-FFF2-40B4-BE49-F238E27FC236}">
                    <a16:creationId xmlns:a16="http://schemas.microsoft.com/office/drawing/2014/main" id="{DCC31E22-C55B-4D61-A0E3-2A2195F57FA9}"/>
                  </a:ext>
                </a:extLst>
              </p:cNvPr>
              <p:cNvPicPr/>
              <p:nvPr/>
            </p:nvPicPr>
            <p:blipFill>
              <a:blip r:embed="rId13"/>
              <a:stretch>
                <a:fillRect/>
              </a:stretch>
            </p:blipFill>
            <p:spPr>
              <a:xfrm>
                <a:off x="11400185" y="2596846"/>
                <a:ext cx="108000" cy="216000"/>
              </a:xfrm>
              <a:prstGeom prst="rect">
                <a:avLst/>
              </a:prstGeom>
            </p:spPr>
          </p:pic>
        </mc:Fallback>
      </mc:AlternateContent>
      <p:pic>
        <p:nvPicPr>
          <p:cNvPr id="3" name="Picture 2" descr="A close up of a logo&#10;&#10;Description automatically generated">
            <a:extLst>
              <a:ext uri="{FF2B5EF4-FFF2-40B4-BE49-F238E27FC236}">
                <a16:creationId xmlns:a16="http://schemas.microsoft.com/office/drawing/2014/main" id="{465D8F69-7E5A-418F-B1C8-BEF932D73C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41457" y="802519"/>
            <a:ext cx="2516164" cy="706899"/>
          </a:xfrm>
          <a:prstGeom prst="rect">
            <a:avLst/>
          </a:prstGeom>
        </p:spPr>
      </p:pic>
      <mc:AlternateContent xmlns:mc="http://schemas.openxmlformats.org/markup-compatibility/2006" xmlns:p14="http://schemas.microsoft.com/office/powerpoint/2010/main">
        <mc:Choice Requires="p14">
          <p:contentPart p14:bwMode="auto" r:id="rId16">
            <p14:nvContentPartPr>
              <p14:cNvPr id="7" name="Ink 6">
                <a:extLst>
                  <a:ext uri="{FF2B5EF4-FFF2-40B4-BE49-F238E27FC236}">
                    <a16:creationId xmlns:a16="http://schemas.microsoft.com/office/drawing/2014/main" id="{AFF8D482-9882-46BD-B310-1A4494110EA1}"/>
                  </a:ext>
                </a:extLst>
              </p14:cNvPr>
              <p14:cNvContentPartPr/>
              <p14:nvPr/>
            </p14:nvContentPartPr>
            <p14:xfrm>
              <a:off x="859385" y="3016600"/>
              <a:ext cx="11192760" cy="1070640"/>
            </p14:xfrm>
          </p:contentPart>
        </mc:Choice>
        <mc:Fallback xmlns="">
          <p:pic>
            <p:nvPicPr>
              <p:cNvPr id="7" name="Ink 6">
                <a:extLst>
                  <a:ext uri="{FF2B5EF4-FFF2-40B4-BE49-F238E27FC236}">
                    <a16:creationId xmlns:a16="http://schemas.microsoft.com/office/drawing/2014/main" id="{AFF8D482-9882-46BD-B310-1A4494110EA1}"/>
                  </a:ext>
                </a:extLst>
              </p:cNvPr>
              <p:cNvPicPr/>
              <p:nvPr/>
            </p:nvPicPr>
            <p:blipFill>
              <a:blip r:embed="rId18"/>
              <a:stretch>
                <a:fillRect/>
              </a:stretch>
            </p:blipFill>
            <p:spPr>
              <a:xfrm>
                <a:off x="805385" y="2908960"/>
                <a:ext cx="11300400" cy="1286280"/>
              </a:xfrm>
              <a:prstGeom prst="rect">
                <a:avLst/>
              </a:prstGeom>
            </p:spPr>
          </p:pic>
        </mc:Fallback>
      </mc:AlternateContent>
    </p:spTree>
    <p:extLst>
      <p:ext uri="{BB962C8B-B14F-4D97-AF65-F5344CB8AC3E}">
        <p14:creationId xmlns:p14="http://schemas.microsoft.com/office/powerpoint/2010/main" val="320876289"/>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18CD2757-7206-47BC-B289-D865F3A16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90" y="2626071"/>
            <a:ext cx="10287309" cy="2995345"/>
          </a:xfrm>
          <a:prstGeom prst="rect">
            <a:avLst/>
          </a:prstGeom>
        </p:spPr>
      </p:pic>
      <p:sp>
        <p:nvSpPr>
          <p:cNvPr id="5" name="Speech Bubble: Rectangle with Corners Rounded 4">
            <a:extLst>
              <a:ext uri="{FF2B5EF4-FFF2-40B4-BE49-F238E27FC236}">
                <a16:creationId xmlns:a16="http://schemas.microsoft.com/office/drawing/2014/main" id="{0AA8C0A1-B0A6-46B4-8DD3-A3582A298935}"/>
              </a:ext>
            </a:extLst>
          </p:cNvPr>
          <p:cNvSpPr/>
          <p:nvPr/>
        </p:nvSpPr>
        <p:spPr>
          <a:xfrm>
            <a:off x="2214375" y="311233"/>
            <a:ext cx="4405592" cy="1576209"/>
          </a:xfrm>
          <a:prstGeom prst="wedgeRoundRectCallout">
            <a:avLst>
              <a:gd name="adj1" fmla="val 104047"/>
              <a:gd name="adj2" fmla="val 1300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B7DD6698-243E-4C5E-A0DD-431BA07C3DFF}"/>
                  </a:ext>
                </a:extLst>
              </p14:cNvPr>
              <p14:cNvContentPartPr/>
              <p14:nvPr/>
            </p14:nvContentPartPr>
            <p14:xfrm>
              <a:off x="2515628" y="364160"/>
              <a:ext cx="360" cy="360"/>
            </p14:xfrm>
          </p:contentPart>
        </mc:Choice>
        <mc:Fallback xmlns="">
          <p:pic>
            <p:nvPicPr>
              <p:cNvPr id="14" name="Ink 13">
                <a:extLst>
                  <a:ext uri="{FF2B5EF4-FFF2-40B4-BE49-F238E27FC236}">
                    <a16:creationId xmlns:a16="http://schemas.microsoft.com/office/drawing/2014/main" id="{B7DD6698-243E-4C5E-A0DD-431BA07C3DFF}"/>
                  </a:ext>
                </a:extLst>
              </p:cNvPr>
              <p:cNvPicPr/>
              <p:nvPr/>
            </p:nvPicPr>
            <p:blipFill>
              <a:blip r:embed="rId8"/>
              <a:stretch>
                <a:fillRect/>
              </a:stretch>
            </p:blipFill>
            <p:spPr>
              <a:xfrm>
                <a:off x="2506628" y="3555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 name="Ink 29">
                <a:extLst>
                  <a:ext uri="{FF2B5EF4-FFF2-40B4-BE49-F238E27FC236}">
                    <a16:creationId xmlns:a16="http://schemas.microsoft.com/office/drawing/2014/main" id="{AD802B19-6AE1-4A64-8089-E45FB7C965A0}"/>
                  </a:ext>
                </a:extLst>
              </p14:cNvPr>
              <p14:cNvContentPartPr/>
              <p14:nvPr/>
            </p14:nvContentPartPr>
            <p14:xfrm>
              <a:off x="8888358" y="2729055"/>
              <a:ext cx="1804680" cy="92160"/>
            </p14:xfrm>
          </p:contentPart>
        </mc:Choice>
        <mc:Fallback xmlns="">
          <p:pic>
            <p:nvPicPr>
              <p:cNvPr id="30" name="Ink 29">
                <a:extLst>
                  <a:ext uri="{FF2B5EF4-FFF2-40B4-BE49-F238E27FC236}">
                    <a16:creationId xmlns:a16="http://schemas.microsoft.com/office/drawing/2014/main" id="{AD802B19-6AE1-4A64-8089-E45FB7C965A0}"/>
                  </a:ext>
                </a:extLst>
              </p:cNvPr>
              <p:cNvPicPr/>
              <p:nvPr/>
            </p:nvPicPr>
            <p:blipFill>
              <a:blip r:embed="rId10"/>
              <a:stretch>
                <a:fillRect/>
              </a:stretch>
            </p:blipFill>
            <p:spPr>
              <a:xfrm>
                <a:off x="8825358" y="2666300"/>
                <a:ext cx="1930320" cy="21731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2AE6F0CE-B406-4FAA-941D-C5C8B4B5EE9B}"/>
                  </a:ext>
                </a:extLst>
              </p14:cNvPr>
              <p14:cNvContentPartPr/>
              <p14:nvPr/>
            </p14:nvContentPartPr>
            <p14:xfrm>
              <a:off x="-478492" y="495560"/>
              <a:ext cx="360" cy="360"/>
            </p14:xfrm>
          </p:contentPart>
        </mc:Choice>
        <mc:Fallback xmlns="">
          <p:pic>
            <p:nvPicPr>
              <p:cNvPr id="21" name="Ink 20">
                <a:extLst>
                  <a:ext uri="{FF2B5EF4-FFF2-40B4-BE49-F238E27FC236}">
                    <a16:creationId xmlns:a16="http://schemas.microsoft.com/office/drawing/2014/main" id="{2AE6F0CE-B406-4FAA-941D-C5C8B4B5EE9B}"/>
                  </a:ext>
                </a:extLst>
              </p:cNvPr>
              <p:cNvPicPr/>
              <p:nvPr/>
            </p:nvPicPr>
            <p:blipFill>
              <a:blip r:embed="rId12"/>
              <a:stretch>
                <a:fillRect/>
              </a:stretch>
            </p:blipFill>
            <p:spPr>
              <a:xfrm>
                <a:off x="-541132" y="432920"/>
                <a:ext cx="126000" cy="126000"/>
              </a:xfrm>
              <a:prstGeom prst="rect">
                <a:avLst/>
              </a:prstGeom>
            </p:spPr>
          </p:pic>
        </mc:Fallback>
      </mc:AlternateContent>
      <p:sp>
        <p:nvSpPr>
          <p:cNvPr id="3" name="TextBox 2">
            <a:extLst>
              <a:ext uri="{FF2B5EF4-FFF2-40B4-BE49-F238E27FC236}">
                <a16:creationId xmlns:a16="http://schemas.microsoft.com/office/drawing/2014/main" id="{3446F8F7-BDE5-4A13-B14B-623880C3925A}"/>
              </a:ext>
            </a:extLst>
          </p:cNvPr>
          <p:cNvSpPr txBox="1"/>
          <p:nvPr/>
        </p:nvSpPr>
        <p:spPr>
          <a:xfrm>
            <a:off x="2561598" y="495560"/>
            <a:ext cx="4155866" cy="1200329"/>
          </a:xfrm>
          <a:prstGeom prst="rect">
            <a:avLst/>
          </a:prstGeom>
          <a:noFill/>
        </p:spPr>
        <p:txBody>
          <a:bodyPr wrap="square" rtlCol="0">
            <a:spAutoFit/>
          </a:bodyPr>
          <a:lstStyle/>
          <a:p>
            <a:r>
              <a:rPr lang="en-US" b="1">
                <a:solidFill>
                  <a:schemeClr val="bg1"/>
                </a:solidFill>
              </a:rPr>
              <a:t>In this graph, notice the black line indicating the average is holding steady near an 8% increase with </a:t>
            </a:r>
          </a:p>
          <a:p>
            <a:r>
              <a:rPr lang="en-US" b="1">
                <a:solidFill>
                  <a:schemeClr val="bg1"/>
                </a:solidFill>
              </a:rPr>
              <a:t>Saw-ADD when cutting Hemlock</a:t>
            </a:r>
          </a:p>
        </p:txBody>
      </p:sp>
      <p:pic>
        <p:nvPicPr>
          <p:cNvPr id="2" name="Picture 1" descr="A close up of a logo&#10;&#10;Description automatically generated">
            <a:extLst>
              <a:ext uri="{FF2B5EF4-FFF2-40B4-BE49-F238E27FC236}">
                <a16:creationId xmlns:a16="http://schemas.microsoft.com/office/drawing/2014/main" id="{3319997F-3693-4BF7-9C8D-6601241B04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4103" y="495560"/>
            <a:ext cx="3338982" cy="938064"/>
          </a:xfrm>
          <a:prstGeom prst="rect">
            <a:avLst/>
          </a:prstGeom>
        </p:spPr>
      </p:pic>
    </p:spTree>
    <p:extLst>
      <p:ext uri="{BB962C8B-B14F-4D97-AF65-F5344CB8AC3E}">
        <p14:creationId xmlns:p14="http://schemas.microsoft.com/office/powerpoint/2010/main" val="1830163440"/>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DFC4-1D9E-4851-A605-1C676C776897}"/>
              </a:ext>
            </a:extLst>
          </p:cNvPr>
          <p:cNvSpPr>
            <a:spLocks noGrp="1"/>
          </p:cNvSpPr>
          <p:nvPr>
            <p:ph type="title"/>
          </p:nvPr>
        </p:nvSpPr>
        <p:spPr/>
        <p:txBody>
          <a:bodyPr anchor="t">
            <a:normAutofit/>
          </a:bodyPr>
          <a:lstStyle/>
          <a:p>
            <a:pPr algn="ctr"/>
            <a:r>
              <a:rPr lang="en-US" b="1">
                <a:solidFill>
                  <a:schemeClr val="tx2">
                    <a:lumMod val="90000"/>
                  </a:schemeClr>
                </a:solidFill>
              </a:rPr>
              <a:t>Saw-ADD is the only anti-deviation system available!</a:t>
            </a:r>
          </a:p>
        </p:txBody>
      </p:sp>
      <p:sp>
        <p:nvSpPr>
          <p:cNvPr id="10" name="Content Placeholder 9">
            <a:extLst>
              <a:ext uri="{FF2B5EF4-FFF2-40B4-BE49-F238E27FC236}">
                <a16:creationId xmlns:a16="http://schemas.microsoft.com/office/drawing/2014/main" id="{86A501A0-D110-47F9-9F7A-4A6C9D834BF9}"/>
              </a:ext>
            </a:extLst>
          </p:cNvPr>
          <p:cNvSpPr>
            <a:spLocks noGrp="1"/>
          </p:cNvSpPr>
          <p:nvPr>
            <p:ph idx="1"/>
          </p:nvPr>
        </p:nvSpPr>
        <p:spPr>
          <a:xfrm>
            <a:off x="6347058" y="2367627"/>
            <a:ext cx="4242066" cy="3880773"/>
          </a:xfrm>
        </p:spPr>
        <p:txBody>
          <a:bodyPr>
            <a:noAutofit/>
          </a:bodyPr>
          <a:lstStyle/>
          <a:p>
            <a:pPr marL="0" indent="0">
              <a:buNone/>
            </a:pPr>
            <a:r>
              <a:rPr lang="en-US" sz="3000" b="1">
                <a:solidFill>
                  <a:schemeClr val="tx2">
                    <a:lumMod val="90000"/>
                  </a:schemeClr>
                </a:solidFill>
              </a:rPr>
              <a:t>Top guide systems can only measure deviation that has already occurred.  THAT’S TOO LATE!!</a:t>
            </a:r>
          </a:p>
          <a:p>
            <a:pPr marL="0" indent="0">
              <a:buNone/>
            </a:pPr>
            <a:r>
              <a:rPr lang="en-US" sz="3000" b="1">
                <a:solidFill>
                  <a:schemeClr val="tx2">
                    <a:lumMod val="90000"/>
                  </a:schemeClr>
                </a:solidFill>
              </a:rPr>
              <a:t>Saw-ADD keeps you ahead of the curve.</a:t>
            </a:r>
          </a:p>
        </p:txBody>
      </p:sp>
      <p:pic>
        <p:nvPicPr>
          <p:cNvPr id="8" name="Content Placeholder 4">
            <a:extLst>
              <a:ext uri="{FF2B5EF4-FFF2-40B4-BE49-F238E27FC236}">
                <a16:creationId xmlns:a16="http://schemas.microsoft.com/office/drawing/2014/main" id="{280F62B9-6CB5-4D9C-AA2A-1712BE16BE97}"/>
              </a:ext>
            </a:extLst>
          </p:cNvPr>
          <p:cNvPicPr>
            <a:picLocks noChangeAspect="1"/>
          </p:cNvPicPr>
          <p:nvPr/>
        </p:nvPicPr>
        <p:blipFill rotWithShape="1">
          <a:blip r:embed="rId2">
            <a:extLst>
              <a:ext uri="{28A0092B-C50C-407E-A947-70E740481C1C}">
                <a14:useLocalDpi xmlns:a14="http://schemas.microsoft.com/office/drawing/2010/main" val="0"/>
              </a:ext>
            </a:extLst>
          </a:blip>
          <a:srcRect r="6756" b="2"/>
          <a:stretch/>
        </p:blipFill>
        <p:spPr>
          <a:xfrm>
            <a:off x="672571" y="2142905"/>
            <a:ext cx="5423429" cy="38823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descr="A close up of a logo&#10;&#10;Description automatically generated">
            <a:extLst>
              <a:ext uri="{FF2B5EF4-FFF2-40B4-BE49-F238E27FC236}">
                <a16:creationId xmlns:a16="http://schemas.microsoft.com/office/drawing/2014/main" id="{88BBE5CB-5B08-42EB-BACA-F353C51B8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5485" y="1270000"/>
            <a:ext cx="3338982" cy="938064"/>
          </a:xfrm>
          <a:prstGeom prst="rect">
            <a:avLst/>
          </a:prstGeom>
        </p:spPr>
      </p:pic>
    </p:spTree>
    <p:extLst>
      <p:ext uri="{BB962C8B-B14F-4D97-AF65-F5344CB8AC3E}">
        <p14:creationId xmlns:p14="http://schemas.microsoft.com/office/powerpoint/2010/main" val="2093743691"/>
      </p:ext>
    </p:extLst>
  </p:cSld>
  <p:clrMapOvr>
    <a:masterClrMapping/>
  </p:clrMapOvr>
  <p:transition spd="slow">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5BD72428943F4FB14CE299EF4522A9" ma:contentTypeVersion="13" ma:contentTypeDescription="Create a new document." ma:contentTypeScope="" ma:versionID="1c7234ec56422ad578d5651e236007b2">
  <xsd:schema xmlns:xsd="http://www.w3.org/2001/XMLSchema" xmlns:xs="http://www.w3.org/2001/XMLSchema" xmlns:p="http://schemas.microsoft.com/office/2006/metadata/properties" xmlns:ns3="40b6bd5b-deb6-4928-8567-7fe69e99f7ef" xmlns:ns4="4d934692-9415-4317-a7d1-71cb99f0bdbe" targetNamespace="http://schemas.microsoft.com/office/2006/metadata/properties" ma:root="true" ma:fieldsID="633885ea87d42fb01e96869e9d012314" ns3:_="" ns4:_="">
    <xsd:import namespace="40b6bd5b-deb6-4928-8567-7fe69e99f7ef"/>
    <xsd:import namespace="4d934692-9415-4317-a7d1-71cb99f0bdb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6bd5b-deb6-4928-8567-7fe69e99f7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934692-9415-4317-a7d1-71cb99f0bdb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F41703-33EF-4F5B-9F23-B94A248EE952}">
  <ds:schemaRefs>
    <ds:schemaRef ds:uri="http://schemas.microsoft.com/sharepoint/v3/contenttype/forms"/>
  </ds:schemaRefs>
</ds:datastoreItem>
</file>

<file path=customXml/itemProps2.xml><?xml version="1.0" encoding="utf-8"?>
<ds:datastoreItem xmlns:ds="http://schemas.openxmlformats.org/officeDocument/2006/customXml" ds:itemID="{94126CB4-83BC-4E58-857E-0132C9D697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6bd5b-deb6-4928-8567-7fe69e99f7ef"/>
    <ds:schemaRef ds:uri="4d934692-9415-4317-a7d1-71cb99f0bd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DCCDFC-5D94-4F6D-B378-E12C338FA65F}">
  <ds:schemaRefs>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http://purl.org/dc/elements/1.1/"/>
    <ds:schemaRef ds:uri="http://www.w3.org/XML/1998/namespace"/>
    <ds:schemaRef ds:uri="http://schemas.microsoft.com/office/infopath/2007/PartnerControls"/>
    <ds:schemaRef ds:uri="4d934692-9415-4317-a7d1-71cb99f0bdbe"/>
    <ds:schemaRef ds:uri="40b6bd5b-deb6-4928-8567-7fe69e99f7ef"/>
  </ds:schemaRefs>
</ds:datastoreItem>
</file>

<file path=docProps/app.xml><?xml version="1.0" encoding="utf-8"?>
<Properties xmlns="http://schemas.openxmlformats.org/officeDocument/2006/extended-properties" xmlns:vt="http://schemas.openxmlformats.org/officeDocument/2006/docPropsVTypes">
  <Template/>
  <TotalTime>4016</TotalTime>
  <Words>794</Words>
  <Application>Microsoft Office PowerPoint</Application>
  <PresentationFormat>Widescreen</PresentationFormat>
  <Paragraphs>70</Paragraphs>
  <Slides>18</Slides>
  <Notes>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Trebuchet MS</vt:lpstr>
      <vt:lpstr>Office Theme</vt:lpstr>
      <vt:lpstr>PowerPoint Presentation</vt:lpstr>
      <vt:lpstr>      Effective Feedback</vt:lpstr>
      <vt:lpstr>Force Feedback Invention</vt:lpstr>
      <vt:lpstr>        With Saw-ADD you get…</vt:lpstr>
      <vt:lpstr>PowerPoint Presentation</vt:lpstr>
      <vt:lpstr>Month of data showing a nearly 8% average speed increase across all depths of cut The red line is before Saw-ADD.  The green line is after.  Each dot on the lines represents 100’s of logs in each depth of cut </vt:lpstr>
      <vt:lpstr>PowerPoint Presentation</vt:lpstr>
      <vt:lpstr>PowerPoint Presentation</vt:lpstr>
      <vt:lpstr>Saw-ADD is the only anti-deviation system available!</vt:lpstr>
      <vt:lpstr>PowerPoint Presentation</vt:lpstr>
      <vt:lpstr>PowerPoint Presentation</vt:lpstr>
      <vt:lpstr>No maintenance had been required on Interfor’s VDAG arbor from the installation of Saw+ADD in 2019 until 2025 (over 5 years) when Saw+ADD was inadvertently turned off. Previously, bearings required changing every 6 months.   They lost a 500 HP motor and the arbor soon after Saw+ADD was turned off.</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Myrfield</dc:creator>
  <cp:lastModifiedBy>Warren Myrfield</cp:lastModifiedBy>
  <cp:revision>5</cp:revision>
  <dcterms:created xsi:type="dcterms:W3CDTF">2018-10-14T04:04:35Z</dcterms:created>
  <dcterms:modified xsi:type="dcterms:W3CDTF">2026-04-20T21:12:29Z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0x010100695BD72428943F4FB14CE299EF4522A9</vt:lpwstr>
  </property>
</Properties>
</file>